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2" r:id="rId5"/>
    <p:sldId id="263" r:id="rId6"/>
    <p:sldId id="264" r:id="rId7"/>
    <p:sldId id="267" r:id="rId8"/>
    <p:sldId id="265" r:id="rId9"/>
    <p:sldId id="266" r:id="rId10"/>
    <p:sldId id="270" r:id="rId11"/>
    <p:sldId id="269" r:id="rId12"/>
    <p:sldId id="268" r:id="rId13"/>
    <p:sldId id="261" r:id="rId14"/>
    <p:sldId id="271" r:id="rId15"/>
    <p:sldId id="272" r:id="rId16"/>
    <p:sldId id="274" r:id="rId17"/>
    <p:sldId id="275" r:id="rId18"/>
    <p:sldId id="273" r:id="rId19"/>
    <p:sldId id="283" r:id="rId20"/>
    <p:sldId id="277" r:id="rId21"/>
    <p:sldId id="282" r:id="rId22"/>
    <p:sldId id="276" r:id="rId23"/>
    <p:sldId id="281" r:id="rId24"/>
    <p:sldId id="278" r:id="rId25"/>
    <p:sldId id="279" r:id="rId26"/>
    <p:sldId id="286" r:id="rId27"/>
    <p:sldId id="285" r:id="rId28"/>
    <p:sldId id="288" r:id="rId29"/>
    <p:sldId id="289" r:id="rId30"/>
    <p:sldId id="287" r:id="rId31"/>
    <p:sldId id="290" r:id="rId32"/>
    <p:sldId id="292" r:id="rId33"/>
    <p:sldId id="293" r:id="rId34"/>
    <p:sldId id="294" r:id="rId35"/>
    <p:sldId id="297" r:id="rId36"/>
    <p:sldId id="296" r:id="rId37"/>
    <p:sldId id="291" r:id="rId38"/>
    <p:sldId id="295" r:id="rId39"/>
    <p:sldId id="258" r:id="rId40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09" autoAdjust="0"/>
    <p:restoredTop sz="94660"/>
  </p:normalViewPr>
  <p:slideViewPr>
    <p:cSldViewPr snapToGrid="0" snapToObjects="1">
      <p:cViewPr varScale="1">
        <p:scale>
          <a:sx n="42" d="100"/>
          <a:sy n="42" d="100"/>
        </p:scale>
        <p:origin x="-11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CB8AF-C20A-5744-9208-7BDD373A8F40}" type="datetimeFigureOut">
              <a:rPr lang="es-ES_tradnl" smtClean="0"/>
              <a:pPr/>
              <a:t>01/11/2011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B82A5-BBB2-5F41-8D08-5E48269FBD6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CB8AF-C20A-5744-9208-7BDD373A8F40}" type="datetimeFigureOut">
              <a:rPr lang="es-ES_tradnl" smtClean="0"/>
              <a:pPr/>
              <a:t>01/11/2011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B82A5-BBB2-5F41-8D08-5E48269FBD6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CB8AF-C20A-5744-9208-7BDD373A8F40}" type="datetimeFigureOut">
              <a:rPr lang="es-ES_tradnl" smtClean="0"/>
              <a:pPr/>
              <a:t>01/11/2011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B82A5-BBB2-5F41-8D08-5E48269FBD6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CB8AF-C20A-5744-9208-7BDD373A8F40}" type="datetimeFigureOut">
              <a:rPr lang="es-ES_tradnl" smtClean="0"/>
              <a:pPr/>
              <a:t>01/11/2011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B82A5-BBB2-5F41-8D08-5E48269FBD6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CB8AF-C20A-5744-9208-7BDD373A8F40}" type="datetimeFigureOut">
              <a:rPr lang="es-ES_tradnl" smtClean="0"/>
              <a:pPr/>
              <a:t>01/11/2011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B82A5-BBB2-5F41-8D08-5E48269FBD6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CB8AF-C20A-5744-9208-7BDD373A8F40}" type="datetimeFigureOut">
              <a:rPr lang="es-ES_tradnl" smtClean="0"/>
              <a:pPr/>
              <a:t>01/11/2011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B82A5-BBB2-5F41-8D08-5E48269FBD6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CB8AF-C20A-5744-9208-7BDD373A8F40}" type="datetimeFigureOut">
              <a:rPr lang="es-ES_tradnl" smtClean="0"/>
              <a:pPr/>
              <a:t>01/11/2011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B82A5-BBB2-5F41-8D08-5E48269FBD6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CB8AF-C20A-5744-9208-7BDD373A8F40}" type="datetimeFigureOut">
              <a:rPr lang="es-ES_tradnl" smtClean="0"/>
              <a:pPr/>
              <a:t>01/11/2011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B82A5-BBB2-5F41-8D08-5E48269FBD6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CB8AF-C20A-5744-9208-7BDD373A8F40}" type="datetimeFigureOut">
              <a:rPr lang="es-ES_tradnl" smtClean="0"/>
              <a:pPr/>
              <a:t>01/11/2011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B82A5-BBB2-5F41-8D08-5E48269FBD6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CB8AF-C20A-5744-9208-7BDD373A8F40}" type="datetimeFigureOut">
              <a:rPr lang="es-ES_tradnl" smtClean="0"/>
              <a:pPr/>
              <a:t>01/11/2011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B82A5-BBB2-5F41-8D08-5E48269FBD6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CB8AF-C20A-5744-9208-7BDD373A8F40}" type="datetimeFigureOut">
              <a:rPr lang="es-ES_tradnl" smtClean="0"/>
              <a:pPr/>
              <a:t>01/11/2011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B82A5-BBB2-5F41-8D08-5E48269FBD6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CB8AF-C20A-5744-9208-7BDD373A8F40}" type="datetimeFigureOut">
              <a:rPr lang="es-ES_tradnl" smtClean="0"/>
              <a:pPr/>
              <a:t>01/11/2011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B82A5-BBB2-5F41-8D08-5E48269FBD6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008719" y="2856283"/>
            <a:ext cx="3201267" cy="1477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_tradnl" sz="2400" dirty="0" smtClean="0">
                <a:latin typeface="Arial Narrow"/>
                <a:cs typeface="Arial Narrow"/>
              </a:rPr>
              <a:t>Repensar los fundamentos</a:t>
            </a:r>
          </a:p>
          <a:p>
            <a:pPr algn="ctr"/>
            <a:endParaRPr lang="es-ES_tradnl" sz="2400" dirty="0" smtClean="0">
              <a:latin typeface="Arial Narrow"/>
              <a:cs typeface="Arial Narrow"/>
            </a:endParaRPr>
          </a:p>
          <a:p>
            <a:pPr algn="ctr"/>
            <a:r>
              <a:rPr lang="es-ES_tradnl" sz="2400" dirty="0" smtClean="0">
                <a:latin typeface="Arial Narrow"/>
                <a:cs typeface="Arial Narrow"/>
              </a:rPr>
              <a:t>Fernando Castaños</a:t>
            </a:r>
          </a:p>
          <a:p>
            <a:pPr algn="ctr"/>
            <a:endParaRPr lang="es-ES_tradnl" dirty="0"/>
          </a:p>
        </p:txBody>
      </p:sp>
      <p:sp>
        <p:nvSpPr>
          <p:cNvPr id="3" name="CuadroTexto 2"/>
          <p:cNvSpPr txBox="1"/>
          <p:nvPr/>
        </p:nvSpPr>
        <p:spPr>
          <a:xfrm>
            <a:off x="1866491" y="1847386"/>
            <a:ext cx="5362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cap="small" dirty="0" smtClean="0">
                <a:latin typeface="Arial Narrow"/>
                <a:cs typeface="Arial Narrow"/>
              </a:rPr>
              <a:t> IX Congreso Latinoamericano de Estudios del Discurso</a:t>
            </a:r>
            <a:endParaRPr lang="es-ES_tradnl" cap="small" dirty="0">
              <a:latin typeface="Arial Narrow"/>
              <a:cs typeface="Arial Narrow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513259" y="5158778"/>
            <a:ext cx="62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cap="small" dirty="0" err="1" smtClean="0">
                <a:latin typeface="Arial Narrow"/>
                <a:cs typeface="Arial Narrow"/>
              </a:rPr>
              <a:t>Belo</a:t>
            </a:r>
            <a:r>
              <a:rPr lang="es-ES_tradnl" cap="small" dirty="0" smtClean="0">
                <a:latin typeface="Arial Narrow"/>
                <a:cs typeface="Arial Narrow"/>
              </a:rPr>
              <a:t> Horizonte, Brasil                                             Noviembre de 2011 </a:t>
            </a:r>
            <a:endParaRPr lang="es-ES_tradnl" cap="small" dirty="0">
              <a:latin typeface="Arial Narrow"/>
              <a:cs typeface="Arial Narrow"/>
            </a:endParaRPr>
          </a:p>
        </p:txBody>
      </p:sp>
      <p:cxnSp>
        <p:nvCxnSpPr>
          <p:cNvPr id="6" name="Conector recto 5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89904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10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035921" y="2278034"/>
            <a:ext cx="52131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1. El discurso como hecho externo al observador </a:t>
            </a:r>
            <a:endParaRPr lang="es-ES_tradnl" sz="2000" cap="small" dirty="0">
              <a:latin typeface="Arial Narrow"/>
              <a:cs typeface="Arial Narrow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1453669" y="3288466"/>
            <a:ext cx="625571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       </a:t>
            </a:r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</a:t>
            </a:r>
            <a:r>
              <a:rPr lang="es-ES_tradnl" sz="2000" dirty="0" smtClean="0">
                <a:latin typeface="Arial Narrow"/>
                <a:cs typeface="Arial Narrow"/>
              </a:rPr>
              <a:t>  Nos permite utilizar el conocimiento existente sobre la 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deixis para analizar el demostrativo “ése” en el diálogo A:</a:t>
            </a:r>
          </a:p>
          <a:p>
            <a:endParaRPr lang="es-ES_tradnl" sz="2000" cap="small" dirty="0" smtClean="0">
              <a:latin typeface="Arial Narrow"/>
              <a:cs typeface="Arial Narrow"/>
            </a:endParaRP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                          Hijo 1</a:t>
            </a:r>
            <a:r>
              <a:rPr lang="es-ES_tradnl" sz="2000" dirty="0" smtClean="0">
                <a:latin typeface="Arial Narrow"/>
                <a:cs typeface="Arial Narrow"/>
              </a:rPr>
              <a:t>  ¿Ése fue un chiste? </a:t>
            </a:r>
          </a:p>
          <a:p>
            <a:endParaRPr lang="es-ES_tradnl" sz="2000" dirty="0" smtClean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11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838460" y="2089144"/>
            <a:ext cx="55144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1. El discurso como un hecho externo al observador </a:t>
            </a:r>
            <a:endParaRPr lang="es-ES_tradnl" sz="2000" cap="small" dirty="0">
              <a:latin typeface="Arial Narrow"/>
              <a:cs typeface="Arial Narrow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1624412" y="2949371"/>
            <a:ext cx="6213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</a:t>
            </a:r>
            <a:r>
              <a:rPr lang="es-ES_tradnl" sz="2000" dirty="0" smtClean="0">
                <a:latin typeface="Arial Narrow"/>
                <a:cs typeface="Arial Narrow"/>
              </a:rPr>
              <a:t>  Es contrario a la idea de que un discurso es repetible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(intuición de los usuarios). </a:t>
            </a:r>
            <a:endParaRPr lang="es-ES_tradnl" sz="2000" dirty="0">
              <a:latin typeface="Arial Narrow"/>
              <a:cs typeface="Arial Narrow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1454499" y="3987798"/>
            <a:ext cx="62277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</a:t>
            </a:r>
            <a:r>
              <a:rPr lang="es-ES_tradnl" sz="2000" dirty="0" smtClean="0">
                <a:latin typeface="Arial Narrow"/>
                <a:cs typeface="Arial Narrow"/>
              </a:rPr>
              <a:t>  Es incompatible con las distinciones entre tipos y muestras y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entre tipos y ocurrencias (reflexión magistral de Peirce).</a:t>
            </a:r>
            <a:endParaRPr lang="es-ES_tradnl" sz="20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12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053052" y="1816003"/>
            <a:ext cx="6931179" cy="3939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cap="small" dirty="0" smtClean="0">
              <a:latin typeface="Arial Narrow"/>
              <a:cs typeface="Arial Narrow"/>
            </a:endParaRP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                                            Diálogo C</a:t>
            </a:r>
          </a:p>
          <a:p>
            <a:endParaRPr lang="es-ES_tradnl" sz="2000" cap="small" dirty="0" smtClean="0">
              <a:latin typeface="Arial Narrow"/>
              <a:cs typeface="Arial Narrow"/>
            </a:endParaRP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Investigador</a:t>
            </a:r>
            <a:r>
              <a:rPr lang="es-ES_tradnl" sz="2000" dirty="0" smtClean="0">
                <a:latin typeface="Arial Narrow"/>
                <a:cs typeface="Arial Narrow"/>
              </a:rPr>
              <a:t>  [Resume el diálogo A.] Alejandro preguntó: “¿Ése fue 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un chiste?” Fernando dijo: “Sí. Debe de haber sido muy malo, porque 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ni mi papá se rió.”</a:t>
            </a:r>
          </a:p>
          <a:p>
            <a:endParaRPr lang="es-ES_tradnl" sz="2000" dirty="0" smtClean="0">
              <a:latin typeface="Arial Narrow"/>
              <a:cs typeface="Arial Narrow"/>
            </a:endParaRP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Amigo</a:t>
            </a:r>
            <a:r>
              <a:rPr lang="es-ES_tradnl" sz="2000" dirty="0" smtClean="0">
                <a:latin typeface="Arial Narrow"/>
                <a:cs typeface="Arial Narrow"/>
              </a:rPr>
              <a:t>  [Ríe.] </a:t>
            </a:r>
            <a:r>
              <a:rPr lang="es-ES_tradnl" sz="2000" u="sng" dirty="0" smtClean="0">
                <a:latin typeface="Arial Narrow"/>
                <a:cs typeface="Arial Narrow"/>
              </a:rPr>
              <a:t>Ése</a:t>
            </a:r>
            <a:r>
              <a:rPr lang="es-ES_tradnl" sz="2000" dirty="0" smtClean="0">
                <a:latin typeface="Arial Narrow"/>
                <a:cs typeface="Arial Narrow"/>
              </a:rPr>
              <a:t> </a:t>
            </a:r>
            <a:r>
              <a:rPr lang="es-ES_tradnl" sz="2000" u="sng" dirty="0" smtClean="0">
                <a:latin typeface="Arial Narrow"/>
                <a:cs typeface="Arial Narrow"/>
              </a:rPr>
              <a:t>sí</a:t>
            </a:r>
            <a:r>
              <a:rPr lang="es-ES_tradnl" sz="2000" dirty="0" smtClean="0">
                <a:latin typeface="Arial Narrow"/>
                <a:cs typeface="Arial Narrow"/>
              </a:rPr>
              <a:t> fue un buen chiste.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.</a:t>
            </a:r>
          </a:p>
          <a:p>
            <a:r>
              <a:rPr lang="es-ES_tradnl" dirty="0" smtClean="0">
                <a:latin typeface="Arial Narrow"/>
                <a:cs typeface="Arial Narrow"/>
              </a:rPr>
              <a:t>    .</a:t>
            </a:r>
          </a:p>
          <a:p>
            <a:r>
              <a:rPr lang="es-ES_tradnl" dirty="0" smtClean="0">
                <a:latin typeface="Arial Narrow"/>
                <a:cs typeface="Arial Narrow"/>
              </a:rPr>
              <a:t>    .</a:t>
            </a:r>
          </a:p>
          <a:p>
            <a:endParaRPr lang="es-ES_tradnl" dirty="0" smtClean="0">
              <a:latin typeface="Arial Narrow"/>
              <a:cs typeface="Arial Narrow"/>
            </a:endParaRPr>
          </a:p>
          <a:p>
            <a:endParaRPr lang="es-ES_tradnl" dirty="0"/>
          </a:p>
        </p:txBody>
      </p:sp>
      <p:sp>
        <p:nvSpPr>
          <p:cNvPr id="14" name="Forma libre 13"/>
          <p:cNvSpPr/>
          <p:nvPr/>
        </p:nvSpPr>
        <p:spPr>
          <a:xfrm>
            <a:off x="7769915" y="2771862"/>
            <a:ext cx="204831" cy="837245"/>
          </a:xfrm>
          <a:custGeom>
            <a:avLst/>
            <a:gdLst>
              <a:gd name="connsiteX0" fmla="*/ 0 w 204831"/>
              <a:gd name="connsiteY0" fmla="*/ 0 h 837245"/>
              <a:gd name="connsiteX1" fmla="*/ 95588 w 204831"/>
              <a:gd name="connsiteY1" fmla="*/ 27309 h 837245"/>
              <a:gd name="connsiteX2" fmla="*/ 136554 w 204831"/>
              <a:gd name="connsiteY2" fmla="*/ 54618 h 837245"/>
              <a:gd name="connsiteX3" fmla="*/ 150209 w 204831"/>
              <a:gd name="connsiteY3" fmla="*/ 191163 h 837245"/>
              <a:gd name="connsiteX4" fmla="*/ 122898 w 204831"/>
              <a:gd name="connsiteY4" fmla="*/ 273091 h 837245"/>
              <a:gd name="connsiteX5" fmla="*/ 163865 w 204831"/>
              <a:gd name="connsiteY5" fmla="*/ 382327 h 837245"/>
              <a:gd name="connsiteX6" fmla="*/ 204831 w 204831"/>
              <a:gd name="connsiteY6" fmla="*/ 395982 h 837245"/>
              <a:gd name="connsiteX7" fmla="*/ 163865 w 204831"/>
              <a:gd name="connsiteY7" fmla="*/ 423291 h 837245"/>
              <a:gd name="connsiteX8" fmla="*/ 150209 w 204831"/>
              <a:gd name="connsiteY8" fmla="*/ 464254 h 837245"/>
              <a:gd name="connsiteX9" fmla="*/ 177520 w 204831"/>
              <a:gd name="connsiteY9" fmla="*/ 655418 h 837245"/>
              <a:gd name="connsiteX10" fmla="*/ 191176 w 204831"/>
              <a:gd name="connsiteY10" fmla="*/ 696382 h 837245"/>
              <a:gd name="connsiteX11" fmla="*/ 150209 w 204831"/>
              <a:gd name="connsiteY11" fmla="*/ 805618 h 837245"/>
              <a:gd name="connsiteX12" fmla="*/ 95588 w 204831"/>
              <a:gd name="connsiteY12" fmla="*/ 819273 h 837245"/>
              <a:gd name="connsiteX13" fmla="*/ 13655 w 204831"/>
              <a:gd name="connsiteY13" fmla="*/ 832927 h 837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04831" h="837245">
                <a:moveTo>
                  <a:pt x="0" y="0"/>
                </a:moveTo>
                <a:cubicBezTo>
                  <a:pt x="17504" y="4376"/>
                  <a:pt x="75995" y="17513"/>
                  <a:pt x="95588" y="27309"/>
                </a:cubicBezTo>
                <a:cubicBezTo>
                  <a:pt x="110267" y="34648"/>
                  <a:pt x="122899" y="45515"/>
                  <a:pt x="136554" y="54618"/>
                </a:cubicBezTo>
                <a:cubicBezTo>
                  <a:pt x="166468" y="144354"/>
                  <a:pt x="173020" y="115134"/>
                  <a:pt x="150209" y="191163"/>
                </a:cubicBezTo>
                <a:cubicBezTo>
                  <a:pt x="141937" y="218736"/>
                  <a:pt x="122898" y="273091"/>
                  <a:pt x="122898" y="273091"/>
                </a:cubicBezTo>
                <a:cubicBezTo>
                  <a:pt x="130301" y="310102"/>
                  <a:pt x="130377" y="355538"/>
                  <a:pt x="163865" y="382327"/>
                </a:cubicBezTo>
                <a:cubicBezTo>
                  <a:pt x="175105" y="391318"/>
                  <a:pt x="191176" y="391430"/>
                  <a:pt x="204831" y="395982"/>
                </a:cubicBezTo>
                <a:cubicBezTo>
                  <a:pt x="191176" y="405085"/>
                  <a:pt x="174118" y="410476"/>
                  <a:pt x="163865" y="423291"/>
                </a:cubicBezTo>
                <a:cubicBezTo>
                  <a:pt x="154873" y="434530"/>
                  <a:pt x="150209" y="449861"/>
                  <a:pt x="150209" y="464254"/>
                </a:cubicBezTo>
                <a:cubicBezTo>
                  <a:pt x="150209" y="534976"/>
                  <a:pt x="159139" y="591089"/>
                  <a:pt x="177520" y="655418"/>
                </a:cubicBezTo>
                <a:cubicBezTo>
                  <a:pt x="181474" y="669258"/>
                  <a:pt x="186624" y="682727"/>
                  <a:pt x="191176" y="696382"/>
                </a:cubicBezTo>
                <a:cubicBezTo>
                  <a:pt x="185230" y="726108"/>
                  <a:pt x="182666" y="783981"/>
                  <a:pt x="150209" y="805618"/>
                </a:cubicBezTo>
                <a:cubicBezTo>
                  <a:pt x="134593" y="816028"/>
                  <a:pt x="113633" y="814118"/>
                  <a:pt x="95588" y="819273"/>
                </a:cubicBezTo>
                <a:cubicBezTo>
                  <a:pt x="32683" y="837245"/>
                  <a:pt x="77538" y="832927"/>
                  <a:pt x="13655" y="832927"/>
                </a:cubicBezTo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5" name="CuadroTexto 14"/>
          <p:cNvSpPr txBox="1"/>
          <p:nvPr/>
        </p:nvSpPr>
        <p:spPr>
          <a:xfrm>
            <a:off x="7984964" y="2949362"/>
            <a:ext cx="1170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solidFill>
                  <a:schemeClr val="accent3"/>
                </a:solidFill>
                <a:latin typeface="Brush Script MT Italic"/>
                <a:cs typeface="Brush Script MT Italic"/>
              </a:rPr>
              <a:t>Diálogo B</a:t>
            </a:r>
            <a:endParaRPr lang="es-ES_tradnl" dirty="0">
              <a:solidFill>
                <a:schemeClr val="accent3"/>
              </a:solidFill>
              <a:latin typeface="Brush Script MT Italic"/>
              <a:cs typeface="Brush Script MT Italic"/>
            </a:endParaRPr>
          </a:p>
        </p:txBody>
      </p:sp>
      <p:sp>
        <p:nvSpPr>
          <p:cNvPr id="19" name="Forma libre 18"/>
          <p:cNvSpPr/>
          <p:nvPr/>
        </p:nvSpPr>
        <p:spPr>
          <a:xfrm>
            <a:off x="2417007" y="4246554"/>
            <a:ext cx="2703770" cy="382328"/>
          </a:xfrm>
          <a:custGeom>
            <a:avLst/>
            <a:gdLst>
              <a:gd name="connsiteX0" fmla="*/ 0 w 2703770"/>
              <a:gd name="connsiteY0" fmla="*/ 0 h 382328"/>
              <a:gd name="connsiteX1" fmla="*/ 191175 w 2703770"/>
              <a:gd name="connsiteY1" fmla="*/ 13655 h 382328"/>
              <a:gd name="connsiteX2" fmla="*/ 232141 w 2703770"/>
              <a:gd name="connsiteY2" fmla="*/ 27310 h 382328"/>
              <a:gd name="connsiteX3" fmla="*/ 245797 w 2703770"/>
              <a:gd name="connsiteY3" fmla="*/ 68273 h 382328"/>
              <a:gd name="connsiteX4" fmla="*/ 232141 w 2703770"/>
              <a:gd name="connsiteY4" fmla="*/ 150201 h 382328"/>
              <a:gd name="connsiteX5" fmla="*/ 232141 w 2703770"/>
              <a:gd name="connsiteY5" fmla="*/ 300401 h 382328"/>
              <a:gd name="connsiteX6" fmla="*/ 314074 w 2703770"/>
              <a:gd name="connsiteY6" fmla="*/ 341364 h 382328"/>
              <a:gd name="connsiteX7" fmla="*/ 436972 w 2703770"/>
              <a:gd name="connsiteY7" fmla="*/ 355019 h 382328"/>
              <a:gd name="connsiteX8" fmla="*/ 546216 w 2703770"/>
              <a:gd name="connsiteY8" fmla="*/ 368673 h 382328"/>
              <a:gd name="connsiteX9" fmla="*/ 2703770 w 2703770"/>
              <a:gd name="connsiteY9" fmla="*/ 382328 h 38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3770" h="382328">
                <a:moveTo>
                  <a:pt x="0" y="0"/>
                </a:moveTo>
                <a:cubicBezTo>
                  <a:pt x="63725" y="4552"/>
                  <a:pt x="127725" y="6191"/>
                  <a:pt x="191175" y="13655"/>
                </a:cubicBezTo>
                <a:cubicBezTo>
                  <a:pt x="205470" y="15337"/>
                  <a:pt x="221963" y="17132"/>
                  <a:pt x="232141" y="27310"/>
                </a:cubicBezTo>
                <a:cubicBezTo>
                  <a:pt x="242319" y="37487"/>
                  <a:pt x="241245" y="54619"/>
                  <a:pt x="245797" y="68273"/>
                </a:cubicBezTo>
                <a:cubicBezTo>
                  <a:pt x="241245" y="95582"/>
                  <a:pt x="238147" y="123174"/>
                  <a:pt x="232141" y="150201"/>
                </a:cubicBezTo>
                <a:cubicBezTo>
                  <a:pt x="217052" y="218095"/>
                  <a:pt x="190769" y="196977"/>
                  <a:pt x="232141" y="300401"/>
                </a:cubicBezTo>
                <a:cubicBezTo>
                  <a:pt x="238882" y="317252"/>
                  <a:pt x="298061" y="338695"/>
                  <a:pt x="314074" y="341364"/>
                </a:cubicBezTo>
                <a:cubicBezTo>
                  <a:pt x="354731" y="348140"/>
                  <a:pt x="396036" y="350203"/>
                  <a:pt x="436972" y="355019"/>
                </a:cubicBezTo>
                <a:cubicBezTo>
                  <a:pt x="473419" y="359307"/>
                  <a:pt x="509522" y="368163"/>
                  <a:pt x="546216" y="368673"/>
                </a:cubicBezTo>
                <a:lnTo>
                  <a:pt x="2703770" y="382328"/>
                </a:lnTo>
              </a:path>
            </a:pathLst>
          </a:custGeom>
          <a:ln w="9525" cap="flat" cmpd="sng" algn="ctr">
            <a:solidFill>
              <a:srgbClr val="B50B1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0" name="CuadroTexto 19"/>
          <p:cNvSpPr txBox="1"/>
          <p:nvPr/>
        </p:nvSpPr>
        <p:spPr>
          <a:xfrm>
            <a:off x="5196472" y="4410396"/>
            <a:ext cx="1411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solidFill>
                  <a:srgbClr val="B50B1B"/>
                </a:solidFill>
                <a:latin typeface="Brush Script MT Italic"/>
                <a:cs typeface="Brush Script MT Italic"/>
              </a:rPr>
              <a:t>Deixis virtual</a:t>
            </a:r>
            <a:endParaRPr lang="es-ES_tradnl" dirty="0">
              <a:solidFill>
                <a:srgbClr val="B50B1B"/>
              </a:solidFill>
              <a:latin typeface="Brush Script MT Italic"/>
              <a:cs typeface="Brush Script MT Italic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6773080" y="4260209"/>
            <a:ext cx="1870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5" charset="2"/>
              <a:buChar char="û"/>
            </a:pPr>
            <a:r>
              <a:rPr lang="es-ES_tradnl" dirty="0" smtClean="0">
                <a:latin typeface="Arial Narrow"/>
                <a:cs typeface="Arial Narrow"/>
              </a:rPr>
              <a:t>  No es propicia   </a:t>
            </a:r>
          </a:p>
          <a:p>
            <a:r>
              <a:rPr lang="es-ES_tradnl" dirty="0" smtClean="0">
                <a:latin typeface="Arial Narrow"/>
                <a:cs typeface="Arial Narrow"/>
              </a:rPr>
              <a:t>     para tratar esto</a:t>
            </a:r>
            <a:endParaRPr lang="es-ES_tradnl" dirty="0">
              <a:latin typeface="Arial Narrow"/>
              <a:cs typeface="Arial Narrow"/>
            </a:endParaRPr>
          </a:p>
        </p:txBody>
      </p:sp>
      <p:cxnSp>
        <p:nvCxnSpPr>
          <p:cNvPr id="23" name="Conector recto 22"/>
          <p:cNvCxnSpPr/>
          <p:nvPr/>
        </p:nvCxnSpPr>
        <p:spPr>
          <a:xfrm rot="5400000">
            <a:off x="7592656" y="3495953"/>
            <a:ext cx="914400" cy="559882"/>
          </a:xfrm>
          <a:prstGeom prst="line">
            <a:avLst/>
          </a:prstGeom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/>
          <p:cNvCxnSpPr/>
          <p:nvPr/>
        </p:nvCxnSpPr>
        <p:spPr>
          <a:xfrm rot="10800000">
            <a:off x="6409858" y="4642534"/>
            <a:ext cx="396009" cy="1588"/>
          </a:xfrm>
          <a:prstGeom prst="line">
            <a:avLst/>
          </a:prstGeom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10" name="CuadroTexto 9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13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1617529" y="2455511"/>
            <a:ext cx="62557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       </a:t>
            </a:r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</a:t>
            </a:r>
            <a:r>
              <a:rPr lang="es-ES_tradnl" sz="2000" dirty="0" smtClean="0">
                <a:latin typeface="Arial Narrow"/>
                <a:cs typeface="Arial Narrow"/>
              </a:rPr>
              <a:t>  Captura la idea de que un discurso tiene un carácter 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abstracto (intuición de usuarios). </a:t>
            </a:r>
          </a:p>
          <a:p>
            <a:endParaRPr lang="es-ES_tradnl" sz="2000" dirty="0" smtClean="0">
              <a:latin typeface="Arial Narrow"/>
              <a:cs typeface="Arial Narrow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2063231" y="1581629"/>
            <a:ext cx="49299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2. El discurso como una representación mental     </a:t>
            </a:r>
            <a:endParaRPr lang="es-ES_tradnl" sz="2000" cap="small" dirty="0">
              <a:latin typeface="Arial Narrow"/>
              <a:cs typeface="Arial Narrow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1633379" y="3454521"/>
            <a:ext cx="62557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       </a:t>
            </a:r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</a:t>
            </a:r>
            <a:r>
              <a:rPr lang="es-ES_tradnl" sz="2000" dirty="0" smtClean="0">
                <a:latin typeface="Arial Narrow"/>
                <a:cs typeface="Arial Narrow"/>
              </a:rPr>
              <a:t>  Captura la idea de que un discurso expone una manera  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de ver el mundo (intuición de usuarios). </a:t>
            </a:r>
          </a:p>
          <a:p>
            <a:endParaRPr lang="es-ES_tradnl" sz="2000" dirty="0" smtClean="0">
              <a:latin typeface="Arial Narrow"/>
              <a:cs typeface="Arial Narrow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1635574" y="4467186"/>
            <a:ext cx="62557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   </a:t>
            </a:r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</a:t>
            </a:r>
            <a:r>
              <a:rPr lang="es-ES_tradnl" sz="2000" dirty="0" smtClean="0">
                <a:latin typeface="Arial Narrow"/>
                <a:cs typeface="Arial Narrow"/>
              </a:rPr>
              <a:t>  Captura la idea de que las nociones de significado y 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verdad están estrechamente relacionadas (reflexión 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magistral de Russell). </a:t>
            </a:r>
          </a:p>
          <a:p>
            <a:endParaRPr lang="es-ES_tradnl" sz="2000" dirty="0" smtClean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14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1453669" y="3097296"/>
            <a:ext cx="625571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       </a:t>
            </a:r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</a:t>
            </a:r>
            <a:r>
              <a:rPr lang="es-ES_tradnl" sz="2000" dirty="0" smtClean="0">
                <a:latin typeface="Arial Narrow"/>
                <a:cs typeface="Arial Narrow"/>
              </a:rPr>
              <a:t>  Permite explicar que en, el diálogo C, lo que el  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investigador hizo fue reconocer su incapacidad para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responder a las implicaciones de lo dicho por su hijo en el 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diálogo B: </a:t>
            </a:r>
          </a:p>
          <a:p>
            <a:endParaRPr lang="es-ES_tradnl" sz="2000" cap="small" dirty="0" smtClean="0">
              <a:latin typeface="Arial Narrow"/>
              <a:cs typeface="Arial Narrow"/>
            </a:endParaRP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                Investigador  </a:t>
            </a:r>
            <a:r>
              <a:rPr lang="es-ES_tradnl" sz="2000" dirty="0" smtClean="0">
                <a:latin typeface="Arial Narrow"/>
                <a:cs typeface="Arial Narrow"/>
              </a:rPr>
              <a:t>Sí, por eso ya no dije nada [ríe].</a:t>
            </a:r>
          </a:p>
          <a:p>
            <a:endParaRPr lang="es-ES_tradnl" sz="2000" dirty="0" smtClean="0">
              <a:latin typeface="Arial Narrow"/>
              <a:cs typeface="Arial Narrow"/>
            </a:endParaRPr>
          </a:p>
          <a:p>
            <a:endParaRPr lang="es-ES_tradnl" sz="2000" dirty="0" smtClean="0">
              <a:latin typeface="Arial Narrow"/>
              <a:cs typeface="Arial Narrow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2063231" y="2114174"/>
            <a:ext cx="49299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2. El discurso como una representación mental     </a:t>
            </a:r>
            <a:endParaRPr lang="es-ES_tradnl" sz="2000" cap="small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15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020407" y="2949371"/>
            <a:ext cx="62137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</a:t>
            </a:r>
            <a:r>
              <a:rPr lang="es-ES_tradnl" sz="2000" dirty="0" smtClean="0">
                <a:latin typeface="Arial Narrow"/>
                <a:cs typeface="Arial Narrow"/>
              </a:rPr>
              <a:t>  Es contraria a la constatación del personaje de Borges: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cuando ya no hay imágenes, quedan las palabras (intuición 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de los usuarios). </a:t>
            </a:r>
            <a:endParaRPr lang="es-ES_tradnl" sz="2000" dirty="0">
              <a:latin typeface="Arial Narrow"/>
              <a:cs typeface="Arial Narrow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2063231" y="2114174"/>
            <a:ext cx="49299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2. El discurso como una representación mental     </a:t>
            </a:r>
            <a:endParaRPr lang="es-ES_tradnl" sz="2000" cap="small" dirty="0">
              <a:latin typeface="Arial Narrow"/>
              <a:cs typeface="Arial Narrow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1886052" y="4262446"/>
            <a:ext cx="6213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</a:t>
            </a:r>
            <a:r>
              <a:rPr lang="es-ES_tradnl" sz="2000" dirty="0" smtClean="0">
                <a:latin typeface="Arial Narrow"/>
                <a:cs typeface="Arial Narrow"/>
              </a:rPr>
              <a:t>  Es contraria a la tesis de que el lenguaje es social antes que 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</a:t>
            </a:r>
            <a:r>
              <a:rPr lang="es-ES_tradnl" sz="2000" dirty="0" err="1" smtClean="0">
                <a:latin typeface="Arial Narrow"/>
                <a:cs typeface="Arial Narrow"/>
              </a:rPr>
              <a:t>indiviual</a:t>
            </a:r>
            <a:r>
              <a:rPr lang="es-ES_tradnl" sz="2000" dirty="0" smtClean="0">
                <a:latin typeface="Arial Narrow"/>
                <a:cs typeface="Arial Narrow"/>
              </a:rPr>
              <a:t> (reflexión magistral de Saussure). </a:t>
            </a:r>
            <a:endParaRPr lang="es-ES_tradnl" sz="20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16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2063231" y="1677214"/>
            <a:ext cx="4516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2. El discurso como representación mental     </a:t>
            </a:r>
            <a:endParaRPr lang="es-ES_tradnl" sz="2000" cap="small" dirty="0">
              <a:latin typeface="Arial Narrow"/>
              <a:cs typeface="Arial Narrow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1858742" y="3170046"/>
            <a:ext cx="6213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</a:t>
            </a:r>
            <a:r>
              <a:rPr lang="es-ES_tradnl" sz="2000" dirty="0" smtClean="0">
                <a:latin typeface="Arial Narrow"/>
                <a:cs typeface="Arial Narrow"/>
              </a:rPr>
              <a:t>  Desconoce las implicaciones de la reflexividad (enseñanza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magistral del </a:t>
            </a:r>
            <a:r>
              <a:rPr lang="es-ES_tradnl" sz="2000" i="1" dirty="0" err="1" smtClean="0">
                <a:latin typeface="Arial Narrow"/>
                <a:cs typeface="Arial Narrow"/>
              </a:rPr>
              <a:t>Tractatus</a:t>
            </a:r>
            <a:r>
              <a:rPr lang="es-ES_tradnl" sz="2000" i="1" dirty="0" smtClean="0">
                <a:latin typeface="Arial Narrow"/>
                <a:cs typeface="Arial Narrow"/>
              </a:rPr>
              <a:t> </a:t>
            </a:r>
            <a:r>
              <a:rPr lang="es-ES_tradnl" sz="2000" dirty="0" smtClean="0">
                <a:latin typeface="Arial Narrow"/>
                <a:cs typeface="Arial Narrow"/>
              </a:rPr>
              <a:t>de Wittgenstein).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1847282" y="2271011"/>
            <a:ext cx="6213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</a:t>
            </a:r>
            <a:r>
              <a:rPr lang="es-ES_tradnl" sz="2000" dirty="0" smtClean="0">
                <a:latin typeface="Arial Narrow"/>
                <a:cs typeface="Arial Narrow"/>
              </a:rPr>
              <a:t>  </a:t>
            </a:r>
            <a:r>
              <a:rPr lang="es-ES_tradnl" sz="2000" dirty="0" err="1" smtClean="0">
                <a:latin typeface="Arial Narrow"/>
                <a:cs typeface="Arial Narrow"/>
              </a:rPr>
              <a:t>Desconce</a:t>
            </a:r>
            <a:r>
              <a:rPr lang="es-ES_tradnl" sz="2000" dirty="0" smtClean="0">
                <a:latin typeface="Arial Narrow"/>
                <a:cs typeface="Arial Narrow"/>
              </a:rPr>
              <a:t> las críticas a la tesis radical de Russell 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(reflexiones de </a:t>
            </a:r>
            <a:r>
              <a:rPr lang="es-ES_tradnl" sz="2000" dirty="0" err="1" smtClean="0">
                <a:latin typeface="Arial Narrow"/>
                <a:cs typeface="Arial Narrow"/>
              </a:rPr>
              <a:t>Strawson</a:t>
            </a:r>
            <a:r>
              <a:rPr lang="es-ES_tradnl" sz="2000" dirty="0" smtClean="0">
                <a:latin typeface="Arial Narrow"/>
                <a:cs typeface="Arial Narrow"/>
              </a:rPr>
              <a:t>, Austin, </a:t>
            </a:r>
            <a:r>
              <a:rPr lang="es-ES_tradnl" sz="2000" dirty="0" err="1" smtClean="0">
                <a:latin typeface="Arial Narrow"/>
                <a:cs typeface="Arial Narrow"/>
              </a:rPr>
              <a:t>Searle</a:t>
            </a:r>
            <a:r>
              <a:rPr lang="es-ES_tradnl" sz="2000" dirty="0" smtClean="0">
                <a:latin typeface="Arial Narrow"/>
                <a:cs typeface="Arial Narrow"/>
              </a:rPr>
              <a:t> y </a:t>
            </a:r>
            <a:r>
              <a:rPr lang="es-ES_tradnl" sz="2000" dirty="0" err="1" smtClean="0">
                <a:latin typeface="Arial Narrow"/>
                <a:cs typeface="Arial Narrow"/>
              </a:rPr>
              <a:t>Grice</a:t>
            </a:r>
            <a:r>
              <a:rPr lang="es-ES_tradnl" sz="2000" dirty="0" smtClean="0">
                <a:latin typeface="Arial Narrow"/>
                <a:cs typeface="Arial Narrow"/>
              </a:rPr>
              <a:t>). </a:t>
            </a:r>
            <a:endParaRPr lang="es-ES_tradnl" sz="2000" dirty="0">
              <a:latin typeface="Arial Narrow"/>
              <a:cs typeface="Arial Narrow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1860937" y="4073471"/>
            <a:ext cx="621378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</a:t>
            </a:r>
            <a:r>
              <a:rPr lang="es-ES_tradnl" sz="2000" dirty="0" smtClean="0">
                <a:latin typeface="Arial Narrow"/>
                <a:cs typeface="Arial Narrow"/>
              </a:rPr>
              <a:t>  Desconoce que la noción de objeto mental es vaga y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limitada, que no puede haber un lenguaje privado y que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representar es sólo uno de los juegos del discurso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(enseñanzas magistrales de las </a:t>
            </a:r>
            <a:r>
              <a:rPr lang="es-ES_tradnl" sz="2000" i="1" dirty="0" smtClean="0">
                <a:latin typeface="Arial Narrow"/>
                <a:cs typeface="Arial Narrow"/>
              </a:rPr>
              <a:t>Investigaciones Filosóficas </a:t>
            </a:r>
          </a:p>
          <a:p>
            <a:r>
              <a:rPr lang="es-ES_tradnl" sz="2000" i="1" dirty="0" smtClean="0">
                <a:latin typeface="Arial Narrow"/>
                <a:cs typeface="Arial Narrow"/>
              </a:rPr>
              <a:t>        </a:t>
            </a:r>
            <a:r>
              <a:rPr lang="es-ES_tradnl" sz="2000" dirty="0" smtClean="0">
                <a:latin typeface="Arial Narrow"/>
                <a:cs typeface="Arial Narrow"/>
              </a:rPr>
              <a:t>de</a:t>
            </a:r>
            <a:r>
              <a:rPr lang="es-ES_tradnl" sz="2000" i="1" dirty="0" smtClean="0">
                <a:latin typeface="Arial Narrow"/>
                <a:cs typeface="Arial Narrow"/>
              </a:rPr>
              <a:t> </a:t>
            </a:r>
            <a:r>
              <a:rPr lang="es-ES_tradnl" sz="2000" dirty="0" smtClean="0">
                <a:latin typeface="Arial Narrow"/>
                <a:cs typeface="Arial Narrow"/>
              </a:rPr>
              <a:t>Wittgenstein).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17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2063231" y="1677214"/>
            <a:ext cx="4516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2. El discurso como representación mental     </a:t>
            </a:r>
            <a:endParaRPr lang="es-ES_tradnl" sz="2000" cap="small" dirty="0">
              <a:latin typeface="Arial Narrow"/>
              <a:cs typeface="Arial Narrow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1638708" y="2389509"/>
            <a:ext cx="5813235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Hijo 2</a:t>
            </a:r>
            <a:r>
              <a:rPr lang="es-ES_tradnl" sz="2000" dirty="0" smtClean="0">
                <a:latin typeface="Arial Narrow"/>
                <a:cs typeface="Arial Narrow"/>
              </a:rPr>
              <a:t>  Sí. Debe de haber sido muy malo, porque ni mi papá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se rió.</a:t>
            </a:r>
          </a:p>
          <a:p>
            <a:endParaRPr lang="es-ES_tradnl" dirty="0"/>
          </a:p>
        </p:txBody>
      </p:sp>
      <p:sp>
        <p:nvSpPr>
          <p:cNvPr id="16" name="Forma libre 15"/>
          <p:cNvSpPr/>
          <p:nvPr/>
        </p:nvSpPr>
        <p:spPr>
          <a:xfrm>
            <a:off x="2631308" y="2741560"/>
            <a:ext cx="2824609" cy="931496"/>
          </a:xfrm>
          <a:custGeom>
            <a:avLst/>
            <a:gdLst>
              <a:gd name="connsiteX0" fmla="*/ 127085 w 3650179"/>
              <a:gd name="connsiteY0" fmla="*/ 2985 h 658404"/>
              <a:gd name="connsiteX1" fmla="*/ 1151240 w 3650179"/>
              <a:gd name="connsiteY1" fmla="*/ 30294 h 658404"/>
              <a:gd name="connsiteX2" fmla="*/ 1478970 w 3650179"/>
              <a:gd name="connsiteY2" fmla="*/ 43949 h 658404"/>
              <a:gd name="connsiteX3" fmla="*/ 1547247 w 3650179"/>
              <a:gd name="connsiteY3" fmla="*/ 57603 h 658404"/>
              <a:gd name="connsiteX4" fmla="*/ 1929598 w 3650179"/>
              <a:gd name="connsiteY4" fmla="*/ 71258 h 658404"/>
              <a:gd name="connsiteX5" fmla="*/ 1874976 w 3650179"/>
              <a:gd name="connsiteY5" fmla="*/ 207803 h 658404"/>
              <a:gd name="connsiteX6" fmla="*/ 1820355 w 3650179"/>
              <a:gd name="connsiteY6" fmla="*/ 221458 h 658404"/>
              <a:gd name="connsiteX7" fmla="*/ 1738422 w 3650179"/>
              <a:gd name="connsiteY7" fmla="*/ 248767 h 658404"/>
              <a:gd name="connsiteX8" fmla="*/ 1697456 w 3650179"/>
              <a:gd name="connsiteY8" fmla="*/ 262421 h 658404"/>
              <a:gd name="connsiteX9" fmla="*/ 1642834 w 3650179"/>
              <a:gd name="connsiteY9" fmla="*/ 276076 h 658404"/>
              <a:gd name="connsiteX10" fmla="*/ 1601868 w 3650179"/>
              <a:gd name="connsiteY10" fmla="*/ 289731 h 658404"/>
              <a:gd name="connsiteX11" fmla="*/ 1465314 w 3650179"/>
              <a:gd name="connsiteY11" fmla="*/ 303385 h 658404"/>
              <a:gd name="connsiteX12" fmla="*/ 1410693 w 3650179"/>
              <a:gd name="connsiteY12" fmla="*/ 371658 h 658404"/>
              <a:gd name="connsiteX13" fmla="*/ 1438003 w 3650179"/>
              <a:gd name="connsiteY13" fmla="*/ 562822 h 658404"/>
              <a:gd name="connsiteX14" fmla="*/ 1478970 w 3650179"/>
              <a:gd name="connsiteY14" fmla="*/ 603785 h 658404"/>
              <a:gd name="connsiteX15" fmla="*/ 1601868 w 3650179"/>
              <a:gd name="connsiteY15" fmla="*/ 644749 h 658404"/>
              <a:gd name="connsiteX16" fmla="*/ 1793044 w 3650179"/>
              <a:gd name="connsiteY16" fmla="*/ 658404 h 658404"/>
              <a:gd name="connsiteX17" fmla="*/ 3650179 w 3650179"/>
              <a:gd name="connsiteY17" fmla="*/ 644749 h 658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650179" h="658404">
                <a:moveTo>
                  <a:pt x="127085" y="2985"/>
                </a:moveTo>
                <a:cubicBezTo>
                  <a:pt x="826573" y="33397"/>
                  <a:pt x="0" y="0"/>
                  <a:pt x="1151240" y="30294"/>
                </a:cubicBezTo>
                <a:cubicBezTo>
                  <a:pt x="1260540" y="33170"/>
                  <a:pt x="1369727" y="39397"/>
                  <a:pt x="1478970" y="43949"/>
                </a:cubicBezTo>
                <a:cubicBezTo>
                  <a:pt x="1501729" y="48500"/>
                  <a:pt x="1524080" y="56199"/>
                  <a:pt x="1547247" y="57603"/>
                </a:cubicBezTo>
                <a:cubicBezTo>
                  <a:pt x="1674545" y="65318"/>
                  <a:pt x="1808610" y="30931"/>
                  <a:pt x="1929598" y="71258"/>
                </a:cubicBezTo>
                <a:cubicBezTo>
                  <a:pt x="2035572" y="106581"/>
                  <a:pt x="1892063" y="200481"/>
                  <a:pt x="1874976" y="207803"/>
                </a:cubicBezTo>
                <a:cubicBezTo>
                  <a:pt x="1857726" y="215195"/>
                  <a:pt x="1838331" y="216066"/>
                  <a:pt x="1820355" y="221458"/>
                </a:cubicBezTo>
                <a:cubicBezTo>
                  <a:pt x="1792781" y="229730"/>
                  <a:pt x="1765733" y="239664"/>
                  <a:pt x="1738422" y="248767"/>
                </a:cubicBezTo>
                <a:cubicBezTo>
                  <a:pt x="1724767" y="253318"/>
                  <a:pt x="1711420" y="258930"/>
                  <a:pt x="1697456" y="262421"/>
                </a:cubicBezTo>
                <a:cubicBezTo>
                  <a:pt x="1679249" y="266973"/>
                  <a:pt x="1660880" y="270920"/>
                  <a:pt x="1642834" y="276076"/>
                </a:cubicBezTo>
                <a:cubicBezTo>
                  <a:pt x="1628994" y="280030"/>
                  <a:pt x="1616095" y="287542"/>
                  <a:pt x="1601868" y="289731"/>
                </a:cubicBezTo>
                <a:cubicBezTo>
                  <a:pt x="1556655" y="296686"/>
                  <a:pt x="1510832" y="298834"/>
                  <a:pt x="1465314" y="303385"/>
                </a:cubicBezTo>
                <a:cubicBezTo>
                  <a:pt x="1436697" y="322462"/>
                  <a:pt x="1408204" y="329347"/>
                  <a:pt x="1410693" y="371658"/>
                </a:cubicBezTo>
                <a:cubicBezTo>
                  <a:pt x="1414473" y="435915"/>
                  <a:pt x="1419839" y="501070"/>
                  <a:pt x="1438003" y="562822"/>
                </a:cubicBezTo>
                <a:cubicBezTo>
                  <a:pt x="1443452" y="581348"/>
                  <a:pt x="1464134" y="591423"/>
                  <a:pt x="1478970" y="603785"/>
                </a:cubicBezTo>
                <a:cubicBezTo>
                  <a:pt x="1523141" y="640591"/>
                  <a:pt x="1537208" y="638283"/>
                  <a:pt x="1601868" y="644749"/>
                </a:cubicBezTo>
                <a:cubicBezTo>
                  <a:pt x="1665439" y="651106"/>
                  <a:pt x="1729319" y="653852"/>
                  <a:pt x="1793044" y="658404"/>
                </a:cubicBezTo>
                <a:cubicBezTo>
                  <a:pt x="3031100" y="640198"/>
                  <a:pt x="2412055" y="644749"/>
                  <a:pt x="3650179" y="644749"/>
                </a:cubicBezTo>
              </a:path>
            </a:pathLst>
          </a:custGeom>
          <a:ln w="158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7" name="CuadroTexto 16"/>
          <p:cNvSpPr txBox="1"/>
          <p:nvPr/>
        </p:nvSpPr>
        <p:spPr>
          <a:xfrm>
            <a:off x="5455917" y="3399964"/>
            <a:ext cx="297445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 smtClean="0">
                <a:latin typeface="Arial Narrow"/>
                <a:cs typeface="Arial Narrow"/>
                <a:sym typeface="Wingdings"/>
              </a:rPr>
              <a:t></a:t>
            </a:r>
            <a:r>
              <a:rPr lang="es-ES_tradnl" dirty="0" smtClean="0">
                <a:latin typeface="Arial Narrow"/>
                <a:cs typeface="Arial Narrow"/>
                <a:sym typeface="Wingdings"/>
              </a:rPr>
              <a:t>  </a:t>
            </a:r>
            <a:r>
              <a:rPr lang="es-ES_tradnl" dirty="0" smtClean="0">
                <a:latin typeface="Arial Narrow"/>
                <a:cs typeface="Arial Narrow"/>
              </a:rPr>
              <a:t>Dificulta ver que el usuario</a:t>
            </a:r>
          </a:p>
          <a:p>
            <a:r>
              <a:rPr lang="es-ES_tradnl" dirty="0" smtClean="0">
                <a:latin typeface="Arial Narrow"/>
                <a:cs typeface="Arial Narrow"/>
              </a:rPr>
              <a:t>   juega con la posibilidad de </a:t>
            </a:r>
          </a:p>
          <a:p>
            <a:r>
              <a:rPr lang="es-ES_tradnl" dirty="0" smtClean="0">
                <a:latin typeface="Arial Narrow"/>
                <a:cs typeface="Arial Narrow"/>
              </a:rPr>
              <a:t>   que su forma de ver</a:t>
            </a:r>
          </a:p>
          <a:p>
            <a:r>
              <a:rPr lang="es-ES_tradnl" dirty="0" smtClean="0">
                <a:latin typeface="Arial Narrow"/>
                <a:cs typeface="Arial Narrow"/>
              </a:rPr>
              <a:t>   el diálogo A sea equivocada.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2126599" y="4261513"/>
            <a:ext cx="35037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 smtClean="0">
                <a:latin typeface="Arial Narrow"/>
                <a:cs typeface="Arial Narrow"/>
                <a:sym typeface="Wingdings"/>
              </a:rPr>
              <a:t></a:t>
            </a:r>
            <a:r>
              <a:rPr lang="es-ES_tradnl" dirty="0" smtClean="0">
                <a:latin typeface="Arial Narrow"/>
                <a:cs typeface="Arial Narrow"/>
                <a:sym typeface="Wingdings"/>
              </a:rPr>
              <a:t>  </a:t>
            </a:r>
            <a:r>
              <a:rPr lang="es-ES_tradnl" dirty="0" smtClean="0"/>
              <a:t>Impide explicar que personas  </a:t>
            </a:r>
          </a:p>
          <a:p>
            <a:r>
              <a:rPr lang="es-ES_tradnl" dirty="0" smtClean="0"/>
              <a:t>   distintas tengan diferentes   </a:t>
            </a:r>
          </a:p>
          <a:p>
            <a:r>
              <a:rPr lang="es-ES_tradnl" dirty="0" smtClean="0"/>
              <a:t>   representaciones de lo que </a:t>
            </a:r>
          </a:p>
          <a:p>
            <a:r>
              <a:rPr lang="es-ES_tradnl" dirty="0" smtClean="0"/>
              <a:t>   consideran un mismo discurso.</a:t>
            </a:r>
            <a:endParaRPr lang="es-ES_tradnl" dirty="0"/>
          </a:p>
        </p:txBody>
      </p:sp>
      <p:sp>
        <p:nvSpPr>
          <p:cNvPr id="19" name="Forma libre 18"/>
          <p:cNvSpPr/>
          <p:nvPr/>
        </p:nvSpPr>
        <p:spPr>
          <a:xfrm>
            <a:off x="1573354" y="2784293"/>
            <a:ext cx="5806757" cy="1660468"/>
          </a:xfrm>
          <a:custGeom>
            <a:avLst/>
            <a:gdLst>
              <a:gd name="connsiteX0" fmla="*/ 5806757 w 5806757"/>
              <a:gd name="connsiteY0" fmla="*/ 9707 h 1660468"/>
              <a:gd name="connsiteX1" fmla="*/ 4734313 w 5806757"/>
              <a:gd name="connsiteY1" fmla="*/ 37929 h 1660468"/>
              <a:gd name="connsiteX2" fmla="*/ 4748424 w 5806757"/>
              <a:gd name="connsiteY2" fmla="*/ 122596 h 1660468"/>
              <a:gd name="connsiteX3" fmla="*/ 4818979 w 5806757"/>
              <a:gd name="connsiteY3" fmla="*/ 179040 h 1660468"/>
              <a:gd name="connsiteX4" fmla="*/ 4790757 w 5806757"/>
              <a:gd name="connsiteY4" fmla="*/ 221374 h 1660468"/>
              <a:gd name="connsiteX5" fmla="*/ 4748424 w 5806757"/>
              <a:gd name="connsiteY5" fmla="*/ 235485 h 1660468"/>
              <a:gd name="connsiteX6" fmla="*/ 4325090 w 5806757"/>
              <a:gd name="connsiteY6" fmla="*/ 221374 h 1660468"/>
              <a:gd name="connsiteX7" fmla="*/ 3986424 w 5806757"/>
              <a:gd name="connsiteY7" fmla="*/ 235485 h 1660468"/>
              <a:gd name="connsiteX8" fmla="*/ 3901757 w 5806757"/>
              <a:gd name="connsiteY8" fmla="*/ 277818 h 1660468"/>
              <a:gd name="connsiteX9" fmla="*/ 3845313 w 5806757"/>
              <a:gd name="connsiteY9" fmla="*/ 306040 h 1660468"/>
              <a:gd name="connsiteX10" fmla="*/ 3817090 w 5806757"/>
              <a:gd name="connsiteY10" fmla="*/ 334263 h 1660468"/>
              <a:gd name="connsiteX11" fmla="*/ 3619535 w 5806757"/>
              <a:gd name="connsiteY11" fmla="*/ 461263 h 1660468"/>
              <a:gd name="connsiteX12" fmla="*/ 3436090 w 5806757"/>
              <a:gd name="connsiteY12" fmla="*/ 616485 h 1660468"/>
              <a:gd name="connsiteX13" fmla="*/ 3309090 w 5806757"/>
              <a:gd name="connsiteY13" fmla="*/ 743485 h 1660468"/>
              <a:gd name="connsiteX14" fmla="*/ 3266757 w 5806757"/>
              <a:gd name="connsiteY14" fmla="*/ 785818 h 1660468"/>
              <a:gd name="connsiteX15" fmla="*/ 3210313 w 5806757"/>
              <a:gd name="connsiteY15" fmla="*/ 814040 h 1660468"/>
              <a:gd name="connsiteX16" fmla="*/ 3111535 w 5806757"/>
              <a:gd name="connsiteY16" fmla="*/ 870485 h 1660468"/>
              <a:gd name="connsiteX17" fmla="*/ 3040979 w 5806757"/>
              <a:gd name="connsiteY17" fmla="*/ 898707 h 1660468"/>
              <a:gd name="connsiteX18" fmla="*/ 2998646 w 5806757"/>
              <a:gd name="connsiteY18" fmla="*/ 912818 h 1660468"/>
              <a:gd name="connsiteX19" fmla="*/ 2758757 w 5806757"/>
              <a:gd name="connsiteY19" fmla="*/ 926929 h 1660468"/>
              <a:gd name="connsiteX20" fmla="*/ 1545202 w 5806757"/>
              <a:gd name="connsiteY20" fmla="*/ 941040 h 1660468"/>
              <a:gd name="connsiteX21" fmla="*/ 543313 w 5806757"/>
              <a:gd name="connsiteY21" fmla="*/ 955151 h 1660468"/>
              <a:gd name="connsiteX22" fmla="*/ 430424 w 5806757"/>
              <a:gd name="connsiteY22" fmla="*/ 969263 h 1660468"/>
              <a:gd name="connsiteX23" fmla="*/ 275202 w 5806757"/>
              <a:gd name="connsiteY23" fmla="*/ 983374 h 1660468"/>
              <a:gd name="connsiteX24" fmla="*/ 246979 w 5806757"/>
              <a:gd name="connsiteY24" fmla="*/ 1011596 h 1660468"/>
              <a:gd name="connsiteX25" fmla="*/ 162313 w 5806757"/>
              <a:gd name="connsiteY25" fmla="*/ 1039818 h 1660468"/>
              <a:gd name="connsiteX26" fmla="*/ 63535 w 5806757"/>
              <a:gd name="connsiteY26" fmla="*/ 1110374 h 1660468"/>
              <a:gd name="connsiteX27" fmla="*/ 7090 w 5806757"/>
              <a:gd name="connsiteY27" fmla="*/ 1209151 h 1660468"/>
              <a:gd name="connsiteX28" fmla="*/ 21202 w 5806757"/>
              <a:gd name="connsiteY28" fmla="*/ 1392596 h 1660468"/>
              <a:gd name="connsiteX29" fmla="*/ 105868 w 5806757"/>
              <a:gd name="connsiteY29" fmla="*/ 1477263 h 1660468"/>
              <a:gd name="connsiteX30" fmla="*/ 148202 w 5806757"/>
              <a:gd name="connsiteY30" fmla="*/ 1505485 h 1660468"/>
              <a:gd name="connsiteX31" fmla="*/ 232868 w 5806757"/>
              <a:gd name="connsiteY31" fmla="*/ 1576040 h 1660468"/>
              <a:gd name="connsiteX32" fmla="*/ 275202 w 5806757"/>
              <a:gd name="connsiteY32" fmla="*/ 1590151 h 1660468"/>
              <a:gd name="connsiteX33" fmla="*/ 472757 w 5806757"/>
              <a:gd name="connsiteY33" fmla="*/ 1632485 h 1660468"/>
              <a:gd name="connsiteX34" fmla="*/ 529202 w 5806757"/>
              <a:gd name="connsiteY34" fmla="*/ 1646596 h 1660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806757" h="1660468">
                <a:moveTo>
                  <a:pt x="5806757" y="9707"/>
                </a:moveTo>
                <a:cubicBezTo>
                  <a:pt x="5449276" y="19114"/>
                  <a:pt x="5089901" y="0"/>
                  <a:pt x="4734313" y="37929"/>
                </a:cubicBezTo>
                <a:cubicBezTo>
                  <a:pt x="4705863" y="40964"/>
                  <a:pt x="4739376" y="95453"/>
                  <a:pt x="4748424" y="122596"/>
                </a:cubicBezTo>
                <a:cubicBezTo>
                  <a:pt x="4764381" y="170466"/>
                  <a:pt x="4778551" y="165564"/>
                  <a:pt x="4818979" y="179040"/>
                </a:cubicBezTo>
                <a:cubicBezTo>
                  <a:pt x="4809572" y="193151"/>
                  <a:pt x="4804000" y="210779"/>
                  <a:pt x="4790757" y="221374"/>
                </a:cubicBezTo>
                <a:cubicBezTo>
                  <a:pt x="4779142" y="230666"/>
                  <a:pt x="4763298" y="235485"/>
                  <a:pt x="4748424" y="235485"/>
                </a:cubicBezTo>
                <a:cubicBezTo>
                  <a:pt x="4607234" y="235485"/>
                  <a:pt x="4466201" y="226078"/>
                  <a:pt x="4325090" y="221374"/>
                </a:cubicBezTo>
                <a:cubicBezTo>
                  <a:pt x="4212201" y="226078"/>
                  <a:pt x="4099102" y="227139"/>
                  <a:pt x="3986424" y="235485"/>
                </a:cubicBezTo>
                <a:cubicBezTo>
                  <a:pt x="3949266" y="238237"/>
                  <a:pt x="3932221" y="260410"/>
                  <a:pt x="3901757" y="277818"/>
                </a:cubicBezTo>
                <a:cubicBezTo>
                  <a:pt x="3883493" y="288254"/>
                  <a:pt x="3862816" y="294372"/>
                  <a:pt x="3845313" y="306040"/>
                </a:cubicBezTo>
                <a:cubicBezTo>
                  <a:pt x="3834243" y="313420"/>
                  <a:pt x="3828053" y="326726"/>
                  <a:pt x="3817090" y="334263"/>
                </a:cubicBezTo>
                <a:cubicBezTo>
                  <a:pt x="3752580" y="378614"/>
                  <a:pt x="3679297" y="410695"/>
                  <a:pt x="3619535" y="461263"/>
                </a:cubicBezTo>
                <a:cubicBezTo>
                  <a:pt x="3558387" y="513004"/>
                  <a:pt x="3492730" y="559845"/>
                  <a:pt x="3436090" y="616485"/>
                </a:cubicBezTo>
                <a:lnTo>
                  <a:pt x="3309090" y="743485"/>
                </a:lnTo>
                <a:cubicBezTo>
                  <a:pt x="3294979" y="757596"/>
                  <a:pt x="3284606" y="776893"/>
                  <a:pt x="3266757" y="785818"/>
                </a:cubicBezTo>
                <a:cubicBezTo>
                  <a:pt x="3247942" y="795225"/>
                  <a:pt x="3228577" y="803603"/>
                  <a:pt x="3210313" y="814040"/>
                </a:cubicBezTo>
                <a:cubicBezTo>
                  <a:pt x="3130861" y="859442"/>
                  <a:pt x="3207478" y="827844"/>
                  <a:pt x="3111535" y="870485"/>
                </a:cubicBezTo>
                <a:cubicBezTo>
                  <a:pt x="3088388" y="880773"/>
                  <a:pt x="3064697" y="889813"/>
                  <a:pt x="3040979" y="898707"/>
                </a:cubicBezTo>
                <a:cubicBezTo>
                  <a:pt x="3027052" y="903930"/>
                  <a:pt x="3013446" y="911338"/>
                  <a:pt x="2998646" y="912818"/>
                </a:cubicBezTo>
                <a:cubicBezTo>
                  <a:pt x="2918942" y="920788"/>
                  <a:pt x="2838843" y="925374"/>
                  <a:pt x="2758757" y="926929"/>
                </a:cubicBezTo>
                <a:lnTo>
                  <a:pt x="1545202" y="941040"/>
                </a:lnTo>
                <a:lnTo>
                  <a:pt x="543313" y="955151"/>
                </a:lnTo>
                <a:lnTo>
                  <a:pt x="430424" y="969263"/>
                </a:lnTo>
                <a:cubicBezTo>
                  <a:pt x="378755" y="974702"/>
                  <a:pt x="325826" y="971692"/>
                  <a:pt x="275202" y="983374"/>
                </a:cubicBezTo>
                <a:cubicBezTo>
                  <a:pt x="262238" y="986366"/>
                  <a:pt x="258879" y="1005646"/>
                  <a:pt x="246979" y="1011596"/>
                </a:cubicBezTo>
                <a:cubicBezTo>
                  <a:pt x="220371" y="1024900"/>
                  <a:pt x="187066" y="1023317"/>
                  <a:pt x="162313" y="1039818"/>
                </a:cubicBezTo>
                <a:cubicBezTo>
                  <a:pt x="138271" y="1055846"/>
                  <a:pt x="81043" y="1092865"/>
                  <a:pt x="63535" y="1110374"/>
                </a:cubicBezTo>
                <a:cubicBezTo>
                  <a:pt x="43591" y="1130318"/>
                  <a:pt x="18157" y="1187018"/>
                  <a:pt x="7090" y="1209151"/>
                </a:cubicBezTo>
                <a:cubicBezTo>
                  <a:pt x="11794" y="1270299"/>
                  <a:pt x="0" y="1335048"/>
                  <a:pt x="21202" y="1392596"/>
                </a:cubicBezTo>
                <a:cubicBezTo>
                  <a:pt x="35000" y="1430047"/>
                  <a:pt x="72659" y="1455124"/>
                  <a:pt x="105868" y="1477263"/>
                </a:cubicBezTo>
                <a:cubicBezTo>
                  <a:pt x="119979" y="1486670"/>
                  <a:pt x="135173" y="1494628"/>
                  <a:pt x="148202" y="1505485"/>
                </a:cubicBezTo>
                <a:cubicBezTo>
                  <a:pt x="195014" y="1544495"/>
                  <a:pt x="180315" y="1549764"/>
                  <a:pt x="232868" y="1576040"/>
                </a:cubicBezTo>
                <a:cubicBezTo>
                  <a:pt x="246172" y="1582692"/>
                  <a:pt x="261091" y="1585447"/>
                  <a:pt x="275202" y="1590151"/>
                </a:cubicBezTo>
                <a:cubicBezTo>
                  <a:pt x="345516" y="1660468"/>
                  <a:pt x="281471" y="1608575"/>
                  <a:pt x="472757" y="1632485"/>
                </a:cubicBezTo>
                <a:cubicBezTo>
                  <a:pt x="492001" y="1634891"/>
                  <a:pt x="529202" y="1646596"/>
                  <a:pt x="529202" y="1646596"/>
                </a:cubicBezTo>
              </a:path>
            </a:pathLst>
          </a:custGeom>
          <a:ln w="158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18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495615" y="1677214"/>
            <a:ext cx="40431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3. El discurso como objeto lingüístico</a:t>
            </a:r>
            <a:endParaRPr lang="es-ES_tradnl" sz="2000" cap="small" dirty="0">
              <a:latin typeface="Arial Narrow"/>
              <a:cs typeface="Arial Narrow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1617529" y="2414981"/>
            <a:ext cx="62557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       </a:t>
            </a:r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</a:t>
            </a:r>
            <a:r>
              <a:rPr lang="es-ES_tradnl" sz="2000" dirty="0" smtClean="0">
                <a:latin typeface="Arial Narrow"/>
                <a:cs typeface="Arial Narrow"/>
              </a:rPr>
              <a:t>  Captura la idea de que un discurso es producto de unos  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usuarios y es accesible a otros  (intuición de usuarios). </a:t>
            </a:r>
          </a:p>
          <a:p>
            <a:endParaRPr lang="es-ES_tradnl" sz="2000" dirty="0" smtClean="0">
              <a:latin typeface="Arial Narrow"/>
              <a:cs typeface="Arial Narrow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1729393" y="3337451"/>
            <a:ext cx="62557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     </a:t>
            </a:r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</a:t>
            </a:r>
            <a:r>
              <a:rPr lang="es-ES_tradnl" sz="2000" dirty="0" smtClean="0">
                <a:latin typeface="Arial Narrow"/>
                <a:cs typeface="Arial Narrow"/>
              </a:rPr>
              <a:t>  Captura la idea de que un discurso está hecho de palabras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(intuición de usuarios).</a:t>
            </a:r>
          </a:p>
          <a:p>
            <a:endParaRPr lang="es-ES_tradnl" sz="2000" dirty="0" smtClean="0">
              <a:latin typeface="Arial Narrow"/>
              <a:cs typeface="Arial Narrow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1760185" y="4259921"/>
            <a:ext cx="62557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 </a:t>
            </a:r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</a:t>
            </a:r>
            <a:r>
              <a:rPr lang="es-ES_tradnl" sz="2000" dirty="0" smtClean="0">
                <a:latin typeface="Arial Narrow"/>
                <a:cs typeface="Arial Narrow"/>
              </a:rPr>
              <a:t>  Captura la idea de que un discurso tiene constituyentes y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posee estructura (reflexiones de Harris y de Halliday).</a:t>
            </a:r>
          </a:p>
          <a:p>
            <a:endParaRPr lang="es-ES_tradnl" sz="2000" dirty="0" smtClean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19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495615" y="1677214"/>
            <a:ext cx="40431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3. El discurso como objeto lingüístico</a:t>
            </a:r>
            <a:endParaRPr lang="es-ES_tradnl" sz="2000" cap="small" dirty="0">
              <a:latin typeface="Arial Narrow"/>
              <a:cs typeface="Arial Narrow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1617529" y="2414981"/>
            <a:ext cx="6255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       </a:t>
            </a:r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</a:t>
            </a:r>
            <a:r>
              <a:rPr lang="es-ES_tradnl" sz="2000" dirty="0" smtClean="0">
                <a:latin typeface="Arial Narrow"/>
                <a:cs typeface="Arial Narrow"/>
              </a:rPr>
              <a:t>  Proporciona bases para analizar el anidamiento de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diálogos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1540789" y="3380893"/>
            <a:ext cx="657824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cap="small" dirty="0" smtClean="0">
                <a:latin typeface="Arial Narrow"/>
                <a:cs typeface="Arial Narrow"/>
              </a:rPr>
              <a:t>                                                    Diálogo C</a:t>
            </a:r>
          </a:p>
          <a:p>
            <a:endParaRPr lang="es-ES_tradnl" cap="small" dirty="0" smtClean="0">
              <a:latin typeface="Arial Narrow"/>
              <a:cs typeface="Arial Narrow"/>
            </a:endParaRPr>
          </a:p>
          <a:p>
            <a:r>
              <a:rPr lang="es-ES_tradnl" cap="small" dirty="0" smtClean="0">
                <a:latin typeface="Arial Narrow"/>
                <a:cs typeface="Arial Narrow"/>
              </a:rPr>
              <a:t>Investigador</a:t>
            </a:r>
            <a:r>
              <a:rPr lang="es-ES_tradnl" dirty="0" smtClean="0">
                <a:latin typeface="Arial Narrow"/>
                <a:cs typeface="Arial Narrow"/>
              </a:rPr>
              <a:t>  [Resume el diálogo A.] Alejandro preguntó: “¿Ése fue  </a:t>
            </a:r>
          </a:p>
          <a:p>
            <a:r>
              <a:rPr lang="es-ES_tradnl" dirty="0" smtClean="0">
                <a:latin typeface="Arial Narrow"/>
                <a:cs typeface="Arial Narrow"/>
              </a:rPr>
              <a:t>     un chiste?” Fernando dijo: “Sí. Debe de haber sido muy malo, porque  </a:t>
            </a:r>
          </a:p>
          <a:p>
            <a:r>
              <a:rPr lang="es-ES_tradnl" dirty="0" smtClean="0">
                <a:latin typeface="Arial Narrow"/>
                <a:cs typeface="Arial Narrow"/>
              </a:rPr>
              <a:t>     ni mi papá se rió.”</a:t>
            </a:r>
          </a:p>
          <a:p>
            <a:r>
              <a:rPr lang="es-ES_tradnl" dirty="0" smtClean="0">
                <a:latin typeface="Arial Narrow"/>
                <a:cs typeface="Arial Narrow"/>
              </a:rPr>
              <a:t> </a:t>
            </a:r>
          </a:p>
          <a:p>
            <a:r>
              <a:rPr lang="es-ES_tradnl" cap="small" dirty="0" smtClean="0">
                <a:latin typeface="Arial Narrow"/>
                <a:cs typeface="Arial Narrow"/>
              </a:rPr>
              <a:t>Amigo</a:t>
            </a:r>
            <a:r>
              <a:rPr lang="es-ES_tradnl" dirty="0" smtClean="0">
                <a:latin typeface="Arial Narrow"/>
                <a:cs typeface="Arial Narrow"/>
              </a:rPr>
              <a:t>  [Ríe.] </a:t>
            </a:r>
            <a:r>
              <a:rPr lang="es-ES_tradnl" u="sng" dirty="0" smtClean="0">
                <a:latin typeface="Arial Narrow"/>
                <a:cs typeface="Arial Narrow"/>
              </a:rPr>
              <a:t>Ése</a:t>
            </a:r>
            <a:r>
              <a:rPr lang="es-ES_tradnl" dirty="0" smtClean="0">
                <a:latin typeface="Arial Narrow"/>
                <a:cs typeface="Arial Narrow"/>
              </a:rPr>
              <a:t> </a:t>
            </a:r>
            <a:r>
              <a:rPr lang="es-ES_tradnl" u="sng" dirty="0" smtClean="0">
                <a:latin typeface="Arial Narrow"/>
                <a:cs typeface="Arial Narrow"/>
              </a:rPr>
              <a:t>sí</a:t>
            </a:r>
            <a:r>
              <a:rPr lang="es-ES_tradnl" dirty="0" smtClean="0">
                <a:latin typeface="Arial Narrow"/>
                <a:cs typeface="Arial Narrow"/>
              </a:rPr>
              <a:t> fue un buen chiste. </a:t>
            </a:r>
          </a:p>
          <a:p>
            <a:r>
              <a:rPr lang="es-ES_tradnl" dirty="0" smtClean="0">
                <a:latin typeface="Arial Narrow"/>
                <a:cs typeface="Arial Narrow"/>
              </a:rPr>
              <a:t>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2110953" y="1941398"/>
            <a:ext cx="4996831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_tradnl" sz="2400" dirty="0" smtClean="0">
                <a:latin typeface="Arial Narrow"/>
                <a:cs typeface="Arial Narrow"/>
              </a:rPr>
              <a:t>Fernando Castaños</a:t>
            </a:r>
          </a:p>
          <a:p>
            <a:pPr algn="ctr"/>
            <a:endParaRPr lang="es-ES_tradnl" sz="2400" dirty="0" smtClean="0">
              <a:latin typeface="Arial Narrow"/>
              <a:cs typeface="Arial Narrow"/>
            </a:endParaRPr>
          </a:p>
          <a:p>
            <a:pPr algn="ctr"/>
            <a:r>
              <a:rPr lang="es-ES_tradnl" sz="2400" dirty="0" smtClean="0">
                <a:latin typeface="Arial Narrow"/>
                <a:cs typeface="Arial Narrow"/>
              </a:rPr>
              <a:t>Instituto de Investigaciones Sociales </a:t>
            </a:r>
          </a:p>
          <a:p>
            <a:pPr algn="ctr"/>
            <a:r>
              <a:rPr lang="es-ES_tradnl" sz="2400" dirty="0" smtClean="0">
                <a:latin typeface="Arial Narrow"/>
                <a:cs typeface="Arial Narrow"/>
              </a:rPr>
              <a:t>Universidad Nacional Autónoma de México</a:t>
            </a:r>
          </a:p>
          <a:p>
            <a:pPr algn="ctr"/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3250444" y="4669855"/>
            <a:ext cx="2697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dirty="0" err="1" smtClean="0">
                <a:latin typeface="Arial Narrow"/>
                <a:cs typeface="Arial Narrow"/>
              </a:rPr>
              <a:t>www.discoursescience.info</a:t>
            </a:r>
            <a:endParaRPr lang="es-ES_tradnl" sz="20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20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495615" y="1677214"/>
            <a:ext cx="40431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3. El discurso como objeto lingüístico</a:t>
            </a:r>
            <a:endParaRPr lang="es-ES_tradnl" sz="2000" cap="small" dirty="0">
              <a:latin typeface="Arial Narrow"/>
              <a:cs typeface="Arial Narrow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1617529" y="2414981"/>
            <a:ext cx="62557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       </a:t>
            </a:r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</a:t>
            </a:r>
            <a:r>
              <a:rPr lang="es-ES_tradnl" sz="2000" dirty="0" smtClean="0">
                <a:latin typeface="Arial Narrow"/>
                <a:cs typeface="Arial Narrow"/>
              </a:rPr>
              <a:t>  Disuelve la distinción entre significado literal y significado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figurado (fundamento de la retórica). </a:t>
            </a:r>
          </a:p>
          <a:p>
            <a:endParaRPr lang="es-ES_tradnl" sz="2000" dirty="0" smtClean="0">
              <a:latin typeface="Arial Narrow"/>
              <a:cs typeface="Arial Narrow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1729393" y="3337451"/>
            <a:ext cx="62557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  </a:t>
            </a:r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</a:t>
            </a:r>
            <a:r>
              <a:rPr lang="es-ES_tradnl" sz="2000" dirty="0" smtClean="0">
                <a:latin typeface="Arial Narrow"/>
                <a:cs typeface="Arial Narrow"/>
              </a:rPr>
              <a:t>  Soslaya los usos no canónicos de la lengua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(investigación contemporánea).</a:t>
            </a:r>
          </a:p>
          <a:p>
            <a:endParaRPr lang="es-ES_tradnl" sz="2000" dirty="0" smtClean="0">
              <a:latin typeface="Arial Narrow"/>
              <a:cs typeface="Arial Narrow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1787209" y="4259921"/>
            <a:ext cx="62557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 </a:t>
            </a:r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</a:t>
            </a:r>
            <a:r>
              <a:rPr lang="es-ES_tradnl" sz="2000" dirty="0" smtClean="0">
                <a:latin typeface="Arial Narrow"/>
                <a:cs typeface="Arial Narrow"/>
              </a:rPr>
              <a:t>  Desconoce el carácter de lo implícito (reflexiones de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</a:t>
            </a:r>
            <a:r>
              <a:rPr lang="es-ES_tradnl" sz="2000" dirty="0" err="1" smtClean="0">
                <a:latin typeface="Arial Narrow"/>
                <a:cs typeface="Arial Narrow"/>
              </a:rPr>
              <a:t>Urquhart</a:t>
            </a:r>
            <a:r>
              <a:rPr lang="es-ES_tradnl" sz="2000" dirty="0" smtClean="0">
                <a:latin typeface="Arial Narrow"/>
                <a:cs typeface="Arial Narrow"/>
              </a:rPr>
              <a:t>, de </a:t>
            </a:r>
            <a:r>
              <a:rPr lang="es-ES_tradnl" sz="2000" dirty="0" err="1" smtClean="0">
                <a:latin typeface="Arial Narrow"/>
                <a:cs typeface="Arial Narrow"/>
              </a:rPr>
              <a:t>Mier</a:t>
            </a:r>
            <a:r>
              <a:rPr lang="es-ES_tradnl" sz="2000" dirty="0" smtClean="0">
                <a:latin typeface="Arial Narrow"/>
                <a:cs typeface="Arial Narrow"/>
              </a:rPr>
              <a:t> y de </a:t>
            </a:r>
            <a:r>
              <a:rPr lang="es-ES_tradnl" sz="2000" dirty="0" err="1" smtClean="0">
                <a:latin typeface="Arial Narrow"/>
                <a:cs typeface="Arial Narrow"/>
              </a:rPr>
              <a:t>Grice</a:t>
            </a:r>
            <a:r>
              <a:rPr lang="es-ES_tradnl" sz="2000" dirty="0" smtClean="0">
                <a:latin typeface="Arial Narrow"/>
                <a:cs typeface="Arial Narrow"/>
              </a:rPr>
              <a:t>).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21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495615" y="1677214"/>
            <a:ext cx="40431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3. El discurso como objeto lingüístico</a:t>
            </a:r>
            <a:endParaRPr lang="es-ES_tradnl" sz="2000" cap="small" dirty="0">
              <a:latin typeface="Arial Narrow"/>
              <a:cs typeface="Arial Narrow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1117378" y="2449559"/>
            <a:ext cx="7067031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                                                    Diálogo C</a:t>
            </a:r>
            <a:endParaRPr lang="es-ES_tradnl" sz="2000" dirty="0" smtClean="0">
              <a:latin typeface="Arial Narrow"/>
              <a:cs typeface="Arial Narrow"/>
            </a:endParaRP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.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.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.  </a:t>
            </a: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            Amigo  </a:t>
            </a:r>
            <a:r>
              <a:rPr lang="es-ES_tradnl" sz="2000" dirty="0" smtClean="0">
                <a:latin typeface="Arial Narrow"/>
                <a:cs typeface="Arial Narrow"/>
              </a:rPr>
              <a:t>Pues no. Hubieras patinado.</a:t>
            </a:r>
          </a:p>
          <a:p>
            <a:endParaRPr lang="es-ES_tradnl" dirty="0"/>
          </a:p>
        </p:txBody>
      </p:sp>
      <p:sp>
        <p:nvSpPr>
          <p:cNvPr id="17" name="CuadroTexto 16"/>
          <p:cNvSpPr txBox="1"/>
          <p:nvPr/>
        </p:nvSpPr>
        <p:spPr>
          <a:xfrm>
            <a:off x="5455917" y="4355814"/>
            <a:ext cx="29744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 smtClean="0">
                <a:latin typeface="Arial Narrow"/>
                <a:cs typeface="Arial Narrow"/>
                <a:sym typeface="Wingdings"/>
              </a:rPr>
              <a:t></a:t>
            </a:r>
            <a:r>
              <a:rPr lang="es-ES_tradnl" dirty="0" smtClean="0">
                <a:latin typeface="Arial Narrow"/>
                <a:cs typeface="Arial Narrow"/>
                <a:sym typeface="Wingdings"/>
              </a:rPr>
              <a:t>  </a:t>
            </a:r>
            <a:r>
              <a:rPr lang="es-ES_tradnl" dirty="0" smtClean="0">
                <a:latin typeface="Arial Narrow"/>
                <a:cs typeface="Arial Narrow"/>
              </a:rPr>
              <a:t>No ofrece bases para explicar que aquí patinar significa hacer un ridículo comparable al de resbalar.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8" name="Forma libre 17"/>
          <p:cNvSpPr/>
          <p:nvPr/>
        </p:nvSpPr>
        <p:spPr>
          <a:xfrm>
            <a:off x="4397040" y="4017215"/>
            <a:ext cx="901257" cy="558500"/>
          </a:xfrm>
          <a:custGeom>
            <a:avLst/>
            <a:gdLst>
              <a:gd name="connsiteX0" fmla="*/ 0 w 901257"/>
              <a:gd name="connsiteY0" fmla="*/ 79151 h 558500"/>
              <a:gd name="connsiteX1" fmla="*/ 846635 w 901257"/>
              <a:gd name="connsiteY1" fmla="*/ 79151 h 558500"/>
              <a:gd name="connsiteX2" fmla="*/ 832980 w 901257"/>
              <a:gd name="connsiteY2" fmla="*/ 243006 h 558500"/>
              <a:gd name="connsiteX3" fmla="*/ 792014 w 901257"/>
              <a:gd name="connsiteY3" fmla="*/ 324933 h 558500"/>
              <a:gd name="connsiteX4" fmla="*/ 778358 w 901257"/>
              <a:gd name="connsiteY4" fmla="*/ 365897 h 558500"/>
              <a:gd name="connsiteX5" fmla="*/ 792014 w 901257"/>
              <a:gd name="connsiteY5" fmla="*/ 475133 h 558500"/>
              <a:gd name="connsiteX6" fmla="*/ 805669 w 901257"/>
              <a:gd name="connsiteY6" fmla="*/ 516097 h 558500"/>
              <a:gd name="connsiteX7" fmla="*/ 846635 w 901257"/>
              <a:gd name="connsiteY7" fmla="*/ 543406 h 558500"/>
              <a:gd name="connsiteX8" fmla="*/ 901257 w 901257"/>
              <a:gd name="connsiteY8" fmla="*/ 557061 h 558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1257" h="558500">
                <a:moveTo>
                  <a:pt x="0" y="79151"/>
                </a:moveTo>
                <a:cubicBezTo>
                  <a:pt x="285049" y="38434"/>
                  <a:pt x="517835" y="0"/>
                  <a:pt x="846635" y="79151"/>
                </a:cubicBezTo>
                <a:cubicBezTo>
                  <a:pt x="899920" y="91978"/>
                  <a:pt x="840224" y="188679"/>
                  <a:pt x="832980" y="243006"/>
                </a:cubicBezTo>
                <a:cubicBezTo>
                  <a:pt x="826740" y="289805"/>
                  <a:pt x="812936" y="283092"/>
                  <a:pt x="792014" y="324933"/>
                </a:cubicBezTo>
                <a:cubicBezTo>
                  <a:pt x="785577" y="337807"/>
                  <a:pt x="782910" y="352242"/>
                  <a:pt x="778358" y="365897"/>
                </a:cubicBezTo>
                <a:cubicBezTo>
                  <a:pt x="782910" y="402309"/>
                  <a:pt x="785449" y="439030"/>
                  <a:pt x="792014" y="475133"/>
                </a:cubicBezTo>
                <a:cubicBezTo>
                  <a:pt x="794589" y="489294"/>
                  <a:pt x="796677" y="504858"/>
                  <a:pt x="805669" y="516097"/>
                </a:cubicBezTo>
                <a:cubicBezTo>
                  <a:pt x="815921" y="528912"/>
                  <a:pt x="831956" y="536067"/>
                  <a:pt x="846635" y="543406"/>
                </a:cubicBezTo>
                <a:cubicBezTo>
                  <a:pt x="876825" y="558500"/>
                  <a:pt x="877980" y="557061"/>
                  <a:pt x="901257" y="557061"/>
                </a:cubicBezTo>
              </a:path>
            </a:pathLst>
          </a:custGeom>
          <a:ln w="1905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22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2495615" y="1677214"/>
            <a:ext cx="4416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4. El discurso como articulación de actos</a:t>
            </a:r>
            <a:endParaRPr lang="es-ES_tradnl" sz="2000" cap="small" dirty="0">
              <a:latin typeface="Arial Narrow"/>
              <a:cs typeface="Arial Narrow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1603874" y="2674426"/>
            <a:ext cx="6255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       </a:t>
            </a:r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</a:t>
            </a:r>
            <a:r>
              <a:rPr lang="es-ES_tradnl" sz="2000" dirty="0" smtClean="0">
                <a:latin typeface="Arial Narrow"/>
                <a:cs typeface="Arial Narrow"/>
              </a:rPr>
              <a:t>  Captura la idea de que un discurso tiene fases (intuición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de usuarios).     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1578759" y="3741711"/>
            <a:ext cx="62557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   </a:t>
            </a:r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</a:t>
            </a:r>
            <a:r>
              <a:rPr lang="es-ES_tradnl" sz="2000" dirty="0" smtClean="0">
                <a:latin typeface="Arial Narrow"/>
                <a:cs typeface="Arial Narrow"/>
              </a:rPr>
              <a:t>  Captura la idea de que lo que hace un enunciado  	  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depende de lo que hacen los otros que lo acompañan y 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de su lugar en la secuencia (reflexión de Wittgenstein; 	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reflexión y observaciones de </a:t>
            </a:r>
            <a:r>
              <a:rPr lang="es-ES_tradnl" sz="2000" dirty="0" err="1" smtClean="0">
                <a:latin typeface="Arial Narrow"/>
                <a:cs typeface="Arial Narrow"/>
              </a:rPr>
              <a:t>Labov</a:t>
            </a:r>
            <a:r>
              <a:rPr lang="es-ES_tradnl" sz="2000" dirty="0" smtClean="0">
                <a:latin typeface="Arial Narrow"/>
                <a:cs typeface="Arial Narrow"/>
              </a:rPr>
              <a:t>).    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23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2495615" y="1923004"/>
            <a:ext cx="4416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4. El discurso como articulación de actos</a:t>
            </a:r>
            <a:endParaRPr lang="es-ES_tradnl" sz="2000" cap="small" dirty="0">
              <a:latin typeface="Arial Narrow"/>
              <a:cs typeface="Arial Narrow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1501219" y="3158936"/>
            <a:ext cx="62557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   </a:t>
            </a:r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</a:t>
            </a:r>
            <a:r>
              <a:rPr lang="es-ES_tradnl" sz="2000" dirty="0" smtClean="0">
                <a:latin typeface="Arial Narrow"/>
                <a:cs typeface="Arial Narrow"/>
              </a:rPr>
              <a:t>  Da pie para desarrollar la idea de que un acto de habla 		    cambia el curso de las cosas, que hace que otros 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posibles actos posteriores dejen de tener cabida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(reflexión de Austin).    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24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513373" y="1602949"/>
            <a:ext cx="706703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                                                    Diálogo C</a:t>
            </a:r>
            <a:r>
              <a:rPr lang="es-ES_tradnl" sz="2000" dirty="0" smtClean="0">
                <a:latin typeface="Arial Narrow"/>
                <a:cs typeface="Arial Narrow"/>
              </a:rPr>
              <a:t> 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.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.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.  </a:t>
            </a: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Amigo</a:t>
            </a:r>
            <a:r>
              <a:rPr lang="es-ES_tradnl" sz="2000" dirty="0" smtClean="0">
                <a:latin typeface="Arial Narrow"/>
                <a:cs typeface="Arial Narrow"/>
              </a:rPr>
              <a:t>  [Ríe.] </a:t>
            </a:r>
            <a:r>
              <a:rPr lang="es-ES_tradnl" sz="2000" u="sng" dirty="0" smtClean="0">
                <a:latin typeface="Arial Narrow"/>
                <a:cs typeface="Arial Narrow"/>
              </a:rPr>
              <a:t>Ése</a:t>
            </a:r>
            <a:r>
              <a:rPr lang="es-ES_tradnl" sz="2000" dirty="0" smtClean="0">
                <a:latin typeface="Arial Narrow"/>
                <a:cs typeface="Arial Narrow"/>
              </a:rPr>
              <a:t> </a:t>
            </a:r>
            <a:r>
              <a:rPr lang="es-ES_tradnl" sz="2000" u="sng" dirty="0" smtClean="0">
                <a:latin typeface="Arial Narrow"/>
                <a:cs typeface="Arial Narrow"/>
              </a:rPr>
              <a:t>sí</a:t>
            </a:r>
            <a:r>
              <a:rPr lang="es-ES_tradnl" sz="2000" dirty="0" smtClean="0">
                <a:latin typeface="Arial Narrow"/>
                <a:cs typeface="Arial Narrow"/>
              </a:rPr>
              <a:t> fue un buen chiste.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 </a:t>
            </a: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Investigador  </a:t>
            </a:r>
            <a:r>
              <a:rPr lang="es-ES_tradnl" sz="2000" dirty="0" smtClean="0">
                <a:latin typeface="Arial Narrow"/>
                <a:cs typeface="Arial Narrow"/>
              </a:rPr>
              <a:t>Sí, por eso ya no dije nada [ríe].</a:t>
            </a: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 </a:t>
            </a:r>
            <a:endParaRPr lang="es-ES_tradnl" sz="2000" dirty="0" smtClean="0">
              <a:latin typeface="Arial Narrow"/>
              <a:cs typeface="Arial Narrow"/>
            </a:endParaRP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Amigo  </a:t>
            </a:r>
            <a:r>
              <a:rPr lang="es-ES_tradnl" sz="2000" dirty="0" smtClean="0">
                <a:latin typeface="Arial Narrow"/>
                <a:cs typeface="Arial Narrow"/>
              </a:rPr>
              <a:t>Pues no. Hubieras patinado.</a:t>
            </a:r>
          </a:p>
          <a:p>
            <a:endParaRPr lang="es-ES_tradnl" dirty="0"/>
          </a:p>
        </p:txBody>
      </p:sp>
      <p:sp>
        <p:nvSpPr>
          <p:cNvPr id="11" name="CuadroTexto 10"/>
          <p:cNvSpPr txBox="1"/>
          <p:nvPr/>
        </p:nvSpPr>
        <p:spPr>
          <a:xfrm>
            <a:off x="3749783" y="4742270"/>
            <a:ext cx="4153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8" charset="2"/>
              <a:buChar char="ü"/>
            </a:pPr>
            <a:r>
              <a:rPr lang="es-ES_tradnl" dirty="0" smtClean="0">
                <a:latin typeface="Arial Narrow"/>
                <a:cs typeface="Arial Narrow"/>
                <a:sym typeface="Wingdings"/>
              </a:rPr>
              <a:t>Da bases para explicar que </a:t>
            </a:r>
            <a:r>
              <a:rPr lang="es-ES_tradnl" dirty="0" smtClean="0">
                <a:latin typeface="Arial Narrow"/>
                <a:cs typeface="Arial Narrow"/>
              </a:rPr>
              <a:t>el investigador </a:t>
            </a:r>
          </a:p>
          <a:p>
            <a:r>
              <a:rPr lang="es-ES_tradnl" dirty="0" smtClean="0">
                <a:latin typeface="Arial Narrow"/>
                <a:cs typeface="Arial Narrow"/>
              </a:rPr>
              <a:t>    no tenía capacidad de decir lo que cabría   </a:t>
            </a:r>
          </a:p>
          <a:p>
            <a:r>
              <a:rPr lang="es-ES_tradnl" dirty="0" smtClean="0">
                <a:latin typeface="Arial Narrow"/>
                <a:cs typeface="Arial Narrow"/>
              </a:rPr>
              <a:t>    decir en ese momento.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2" name="Forma libre 11"/>
          <p:cNvSpPr/>
          <p:nvPr/>
        </p:nvSpPr>
        <p:spPr>
          <a:xfrm>
            <a:off x="3160889" y="3833969"/>
            <a:ext cx="2725135" cy="1231920"/>
          </a:xfrm>
          <a:custGeom>
            <a:avLst/>
            <a:gdLst>
              <a:gd name="connsiteX0" fmla="*/ 155222 w 2725135"/>
              <a:gd name="connsiteY0" fmla="*/ 4253 h 1231920"/>
              <a:gd name="connsiteX1" fmla="*/ 818444 w 2725135"/>
              <a:gd name="connsiteY1" fmla="*/ 18364 h 1231920"/>
              <a:gd name="connsiteX2" fmla="*/ 832555 w 2725135"/>
              <a:gd name="connsiteY2" fmla="*/ 60698 h 1231920"/>
              <a:gd name="connsiteX3" fmla="*/ 889000 w 2725135"/>
              <a:gd name="connsiteY3" fmla="*/ 131253 h 1231920"/>
              <a:gd name="connsiteX4" fmla="*/ 1552222 w 2725135"/>
              <a:gd name="connsiteY4" fmla="*/ 159475 h 1231920"/>
              <a:gd name="connsiteX5" fmla="*/ 1792111 w 2725135"/>
              <a:gd name="connsiteY5" fmla="*/ 187698 h 1231920"/>
              <a:gd name="connsiteX6" fmla="*/ 1961444 w 2725135"/>
              <a:gd name="connsiteY6" fmla="*/ 201809 h 1231920"/>
              <a:gd name="connsiteX7" fmla="*/ 2201333 w 2725135"/>
              <a:gd name="connsiteY7" fmla="*/ 230031 h 1231920"/>
              <a:gd name="connsiteX8" fmla="*/ 2314222 w 2725135"/>
              <a:gd name="connsiteY8" fmla="*/ 258253 h 1231920"/>
              <a:gd name="connsiteX9" fmla="*/ 2427111 w 2725135"/>
              <a:gd name="connsiteY9" fmla="*/ 286475 h 1231920"/>
              <a:gd name="connsiteX10" fmla="*/ 2469444 w 2725135"/>
              <a:gd name="connsiteY10" fmla="*/ 300587 h 1231920"/>
              <a:gd name="connsiteX11" fmla="*/ 2610555 w 2725135"/>
              <a:gd name="connsiteY11" fmla="*/ 342920 h 1231920"/>
              <a:gd name="connsiteX12" fmla="*/ 2667000 w 2725135"/>
              <a:gd name="connsiteY12" fmla="*/ 371142 h 1231920"/>
              <a:gd name="connsiteX13" fmla="*/ 2695222 w 2725135"/>
              <a:gd name="connsiteY13" fmla="*/ 413475 h 1231920"/>
              <a:gd name="connsiteX14" fmla="*/ 2723444 w 2725135"/>
              <a:gd name="connsiteY14" fmla="*/ 498142 h 1231920"/>
              <a:gd name="connsiteX15" fmla="*/ 2709333 w 2725135"/>
              <a:gd name="connsiteY15" fmla="*/ 681587 h 1231920"/>
              <a:gd name="connsiteX16" fmla="*/ 2667000 w 2725135"/>
              <a:gd name="connsiteY16" fmla="*/ 709809 h 1231920"/>
              <a:gd name="connsiteX17" fmla="*/ 1933222 w 2725135"/>
              <a:gd name="connsiteY17" fmla="*/ 695698 h 1231920"/>
              <a:gd name="connsiteX18" fmla="*/ 860778 w 2725135"/>
              <a:gd name="connsiteY18" fmla="*/ 695698 h 1231920"/>
              <a:gd name="connsiteX19" fmla="*/ 818444 w 2725135"/>
              <a:gd name="connsiteY19" fmla="*/ 709809 h 1231920"/>
              <a:gd name="connsiteX20" fmla="*/ 733778 w 2725135"/>
              <a:gd name="connsiteY20" fmla="*/ 723920 h 1231920"/>
              <a:gd name="connsiteX21" fmla="*/ 663222 w 2725135"/>
              <a:gd name="connsiteY21" fmla="*/ 752142 h 1231920"/>
              <a:gd name="connsiteX22" fmla="*/ 578555 w 2725135"/>
              <a:gd name="connsiteY22" fmla="*/ 780364 h 1231920"/>
              <a:gd name="connsiteX23" fmla="*/ 493889 w 2725135"/>
              <a:gd name="connsiteY23" fmla="*/ 822698 h 1231920"/>
              <a:gd name="connsiteX24" fmla="*/ 437444 w 2725135"/>
              <a:gd name="connsiteY24" fmla="*/ 850920 h 1231920"/>
              <a:gd name="connsiteX25" fmla="*/ 352778 w 2725135"/>
              <a:gd name="connsiteY25" fmla="*/ 879142 h 1231920"/>
              <a:gd name="connsiteX26" fmla="*/ 310444 w 2725135"/>
              <a:gd name="connsiteY26" fmla="*/ 893253 h 1231920"/>
              <a:gd name="connsiteX27" fmla="*/ 254000 w 2725135"/>
              <a:gd name="connsiteY27" fmla="*/ 907364 h 1231920"/>
              <a:gd name="connsiteX28" fmla="*/ 211667 w 2725135"/>
              <a:gd name="connsiteY28" fmla="*/ 921475 h 1231920"/>
              <a:gd name="connsiteX29" fmla="*/ 155222 w 2725135"/>
              <a:gd name="connsiteY29" fmla="*/ 935587 h 1231920"/>
              <a:gd name="connsiteX30" fmla="*/ 56444 w 2725135"/>
              <a:gd name="connsiteY30" fmla="*/ 963809 h 1231920"/>
              <a:gd name="connsiteX31" fmla="*/ 0 w 2725135"/>
              <a:gd name="connsiteY31" fmla="*/ 1048475 h 1231920"/>
              <a:gd name="connsiteX32" fmla="*/ 14111 w 2725135"/>
              <a:gd name="connsiteY32" fmla="*/ 1175475 h 1231920"/>
              <a:gd name="connsiteX33" fmla="*/ 127000 w 2725135"/>
              <a:gd name="connsiteY33" fmla="*/ 1231920 h 1231920"/>
              <a:gd name="connsiteX34" fmla="*/ 465667 w 2725135"/>
              <a:gd name="connsiteY34" fmla="*/ 1231920 h 1231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725135" h="1231920">
                <a:moveTo>
                  <a:pt x="155222" y="4253"/>
                </a:moveTo>
                <a:cubicBezTo>
                  <a:pt x="376296" y="8957"/>
                  <a:pt x="598084" y="0"/>
                  <a:pt x="818444" y="18364"/>
                </a:cubicBezTo>
                <a:cubicBezTo>
                  <a:pt x="833267" y="19599"/>
                  <a:pt x="828469" y="46396"/>
                  <a:pt x="832555" y="60698"/>
                </a:cubicBezTo>
                <a:cubicBezTo>
                  <a:pt x="850292" y="122778"/>
                  <a:pt x="828255" y="117754"/>
                  <a:pt x="889000" y="131253"/>
                </a:cubicBezTo>
                <a:cubicBezTo>
                  <a:pt x="1086738" y="175194"/>
                  <a:pt x="1465662" y="157364"/>
                  <a:pt x="1552222" y="159475"/>
                </a:cubicBezTo>
                <a:cubicBezTo>
                  <a:pt x="1629197" y="169097"/>
                  <a:pt x="1715229" y="180376"/>
                  <a:pt x="1792111" y="187698"/>
                </a:cubicBezTo>
                <a:cubicBezTo>
                  <a:pt x="1848496" y="193068"/>
                  <a:pt x="1905000" y="197105"/>
                  <a:pt x="1961444" y="201809"/>
                </a:cubicBezTo>
                <a:cubicBezTo>
                  <a:pt x="2093172" y="234740"/>
                  <a:pt x="1948636" y="201954"/>
                  <a:pt x="2201333" y="230031"/>
                </a:cubicBezTo>
                <a:cubicBezTo>
                  <a:pt x="2279005" y="238661"/>
                  <a:pt x="2253768" y="241766"/>
                  <a:pt x="2314222" y="258253"/>
                </a:cubicBezTo>
                <a:cubicBezTo>
                  <a:pt x="2351643" y="268459"/>
                  <a:pt x="2390314" y="274208"/>
                  <a:pt x="2427111" y="286475"/>
                </a:cubicBezTo>
                <a:cubicBezTo>
                  <a:pt x="2441222" y="291179"/>
                  <a:pt x="2455142" y="296501"/>
                  <a:pt x="2469444" y="300587"/>
                </a:cubicBezTo>
                <a:cubicBezTo>
                  <a:pt x="2516712" y="314092"/>
                  <a:pt x="2565836" y="320561"/>
                  <a:pt x="2610555" y="342920"/>
                </a:cubicBezTo>
                <a:lnTo>
                  <a:pt x="2667000" y="371142"/>
                </a:lnTo>
                <a:cubicBezTo>
                  <a:pt x="2676407" y="385253"/>
                  <a:pt x="2688334" y="397977"/>
                  <a:pt x="2695222" y="413475"/>
                </a:cubicBezTo>
                <a:cubicBezTo>
                  <a:pt x="2707304" y="440660"/>
                  <a:pt x="2723444" y="498142"/>
                  <a:pt x="2723444" y="498142"/>
                </a:cubicBezTo>
                <a:cubicBezTo>
                  <a:pt x="2718740" y="559290"/>
                  <a:pt x="2725135" y="622329"/>
                  <a:pt x="2709333" y="681587"/>
                </a:cubicBezTo>
                <a:cubicBezTo>
                  <a:pt x="2704963" y="697974"/>
                  <a:pt x="2683957" y="709501"/>
                  <a:pt x="2667000" y="709809"/>
                </a:cubicBezTo>
                <a:lnTo>
                  <a:pt x="1933222" y="695698"/>
                </a:lnTo>
                <a:cubicBezTo>
                  <a:pt x="1444830" y="672441"/>
                  <a:pt x="1562038" y="671517"/>
                  <a:pt x="860778" y="695698"/>
                </a:cubicBezTo>
                <a:cubicBezTo>
                  <a:pt x="845912" y="696211"/>
                  <a:pt x="832964" y="706582"/>
                  <a:pt x="818444" y="709809"/>
                </a:cubicBezTo>
                <a:cubicBezTo>
                  <a:pt x="790514" y="716016"/>
                  <a:pt x="762000" y="719216"/>
                  <a:pt x="733778" y="723920"/>
                </a:cubicBezTo>
                <a:cubicBezTo>
                  <a:pt x="710259" y="733327"/>
                  <a:pt x="687027" y="743486"/>
                  <a:pt x="663222" y="752142"/>
                </a:cubicBezTo>
                <a:cubicBezTo>
                  <a:pt x="635264" y="762308"/>
                  <a:pt x="578555" y="780364"/>
                  <a:pt x="578555" y="780364"/>
                </a:cubicBezTo>
                <a:cubicBezTo>
                  <a:pt x="497205" y="834599"/>
                  <a:pt x="575676" y="787647"/>
                  <a:pt x="493889" y="822698"/>
                </a:cubicBezTo>
                <a:cubicBezTo>
                  <a:pt x="474554" y="830984"/>
                  <a:pt x="456975" y="843108"/>
                  <a:pt x="437444" y="850920"/>
                </a:cubicBezTo>
                <a:cubicBezTo>
                  <a:pt x="409823" y="861968"/>
                  <a:pt x="381000" y="869735"/>
                  <a:pt x="352778" y="879142"/>
                </a:cubicBezTo>
                <a:cubicBezTo>
                  <a:pt x="338667" y="883846"/>
                  <a:pt x="324874" y="889645"/>
                  <a:pt x="310444" y="893253"/>
                </a:cubicBezTo>
                <a:cubicBezTo>
                  <a:pt x="291629" y="897957"/>
                  <a:pt x="272648" y="902036"/>
                  <a:pt x="254000" y="907364"/>
                </a:cubicBezTo>
                <a:cubicBezTo>
                  <a:pt x="239698" y="911450"/>
                  <a:pt x="225969" y="917389"/>
                  <a:pt x="211667" y="921475"/>
                </a:cubicBezTo>
                <a:cubicBezTo>
                  <a:pt x="193019" y="926803"/>
                  <a:pt x="173870" y="930259"/>
                  <a:pt x="155222" y="935587"/>
                </a:cubicBezTo>
                <a:cubicBezTo>
                  <a:pt x="13553" y="976065"/>
                  <a:pt x="232850" y="919708"/>
                  <a:pt x="56444" y="963809"/>
                </a:cubicBezTo>
                <a:cubicBezTo>
                  <a:pt x="30992" y="989261"/>
                  <a:pt x="0" y="1007632"/>
                  <a:pt x="0" y="1048475"/>
                </a:cubicBezTo>
                <a:cubicBezTo>
                  <a:pt x="0" y="1091069"/>
                  <a:pt x="2904" y="1134382"/>
                  <a:pt x="14111" y="1175475"/>
                </a:cubicBezTo>
                <a:cubicBezTo>
                  <a:pt x="23590" y="1210231"/>
                  <a:pt x="118658" y="1231920"/>
                  <a:pt x="127000" y="1231920"/>
                </a:cubicBezTo>
                <a:lnTo>
                  <a:pt x="465667" y="1231920"/>
                </a:lnTo>
              </a:path>
            </a:pathLst>
          </a:custGeom>
          <a:ln w="158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3" name="Forma libre 12"/>
          <p:cNvSpPr/>
          <p:nvPr/>
        </p:nvSpPr>
        <p:spPr>
          <a:xfrm>
            <a:off x="2328333" y="4306065"/>
            <a:ext cx="818445" cy="675157"/>
          </a:xfrm>
          <a:custGeom>
            <a:avLst/>
            <a:gdLst>
              <a:gd name="connsiteX0" fmla="*/ 0 w 818445"/>
              <a:gd name="connsiteY0" fmla="*/ 153046 h 675157"/>
              <a:gd name="connsiteX1" fmla="*/ 635000 w 818445"/>
              <a:gd name="connsiteY1" fmla="*/ 209490 h 675157"/>
              <a:gd name="connsiteX2" fmla="*/ 649111 w 818445"/>
              <a:gd name="connsiteY2" fmla="*/ 265935 h 675157"/>
              <a:gd name="connsiteX3" fmla="*/ 635000 w 818445"/>
              <a:gd name="connsiteY3" fmla="*/ 322379 h 675157"/>
              <a:gd name="connsiteX4" fmla="*/ 578556 w 818445"/>
              <a:gd name="connsiteY4" fmla="*/ 407046 h 675157"/>
              <a:gd name="connsiteX5" fmla="*/ 592667 w 818445"/>
              <a:gd name="connsiteY5" fmla="*/ 519935 h 675157"/>
              <a:gd name="connsiteX6" fmla="*/ 606778 w 818445"/>
              <a:gd name="connsiteY6" fmla="*/ 562268 h 675157"/>
              <a:gd name="connsiteX7" fmla="*/ 649111 w 818445"/>
              <a:gd name="connsiteY7" fmla="*/ 590490 h 675157"/>
              <a:gd name="connsiteX8" fmla="*/ 677334 w 818445"/>
              <a:gd name="connsiteY8" fmla="*/ 618713 h 675157"/>
              <a:gd name="connsiteX9" fmla="*/ 762000 w 818445"/>
              <a:gd name="connsiteY9" fmla="*/ 646935 h 675157"/>
              <a:gd name="connsiteX10" fmla="*/ 804334 w 818445"/>
              <a:gd name="connsiteY10" fmla="*/ 661046 h 675157"/>
              <a:gd name="connsiteX11" fmla="*/ 818445 w 818445"/>
              <a:gd name="connsiteY11" fmla="*/ 675157 h 675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18445" h="675157">
                <a:moveTo>
                  <a:pt x="0" y="153046"/>
                </a:moveTo>
                <a:cubicBezTo>
                  <a:pt x="19331" y="153496"/>
                  <a:pt x="545219" y="0"/>
                  <a:pt x="635000" y="209490"/>
                </a:cubicBezTo>
                <a:cubicBezTo>
                  <a:pt x="642640" y="227316"/>
                  <a:pt x="644407" y="247120"/>
                  <a:pt x="649111" y="265935"/>
                </a:cubicBezTo>
                <a:cubicBezTo>
                  <a:pt x="644407" y="284750"/>
                  <a:pt x="643673" y="305033"/>
                  <a:pt x="635000" y="322379"/>
                </a:cubicBezTo>
                <a:cubicBezTo>
                  <a:pt x="619831" y="352717"/>
                  <a:pt x="578556" y="407046"/>
                  <a:pt x="578556" y="407046"/>
                </a:cubicBezTo>
                <a:cubicBezTo>
                  <a:pt x="583260" y="444676"/>
                  <a:pt x="585883" y="482624"/>
                  <a:pt x="592667" y="519935"/>
                </a:cubicBezTo>
                <a:cubicBezTo>
                  <a:pt x="595328" y="534569"/>
                  <a:pt x="597486" y="550653"/>
                  <a:pt x="606778" y="562268"/>
                </a:cubicBezTo>
                <a:cubicBezTo>
                  <a:pt x="617372" y="575511"/>
                  <a:pt x="635868" y="579896"/>
                  <a:pt x="649111" y="590490"/>
                </a:cubicBezTo>
                <a:cubicBezTo>
                  <a:pt x="659500" y="598801"/>
                  <a:pt x="665434" y="612763"/>
                  <a:pt x="677334" y="618713"/>
                </a:cubicBezTo>
                <a:cubicBezTo>
                  <a:pt x="703942" y="632017"/>
                  <a:pt x="733778" y="637528"/>
                  <a:pt x="762000" y="646935"/>
                </a:cubicBezTo>
                <a:cubicBezTo>
                  <a:pt x="776111" y="651639"/>
                  <a:pt x="793816" y="650528"/>
                  <a:pt x="804334" y="661046"/>
                </a:cubicBezTo>
                <a:lnTo>
                  <a:pt x="818445" y="675157"/>
                </a:lnTo>
              </a:path>
            </a:pathLst>
          </a:custGeom>
          <a:ln w="158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25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331755" y="1923004"/>
            <a:ext cx="4416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4. El discurso como articulación de actos</a:t>
            </a:r>
            <a:endParaRPr lang="es-ES_tradnl" sz="2000" cap="small" dirty="0">
              <a:latin typeface="Arial Narrow"/>
              <a:cs typeface="Arial Narrow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1501219" y="3158936"/>
            <a:ext cx="625571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s-ES_tradnl" dirty="0" smtClean="0"/>
              <a:t> </a:t>
            </a:r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</a:t>
            </a:r>
            <a:r>
              <a:rPr lang="es-ES_tradnl" sz="2000" dirty="0" smtClean="0">
                <a:latin typeface="Arial Narrow"/>
                <a:cs typeface="Arial Narrow"/>
              </a:rPr>
              <a:t>  Se pierde la idea de que un discurso tiene un carácter </a:t>
            </a:r>
          </a:p>
          <a:p>
            <a:pPr>
              <a:spcAft>
                <a:spcPts val="600"/>
              </a:spcAft>
            </a:pPr>
            <a:r>
              <a:rPr lang="es-ES_tradnl" sz="2000" dirty="0" smtClean="0">
                <a:latin typeface="Arial Narrow"/>
                <a:cs typeface="Arial Narrow"/>
              </a:rPr>
              <a:t>         integral, que es </a:t>
            </a:r>
            <a:r>
              <a:rPr lang="es-ES_tradnl" sz="2000" u="sng" dirty="0" smtClean="0">
                <a:latin typeface="Arial Narrow"/>
                <a:cs typeface="Arial Narrow"/>
              </a:rPr>
              <a:t>lo</a:t>
            </a:r>
            <a:r>
              <a:rPr lang="es-ES_tradnl" sz="2000" dirty="0" smtClean="0">
                <a:latin typeface="Arial Narrow"/>
                <a:cs typeface="Arial Narrow"/>
              </a:rPr>
              <a:t> </a:t>
            </a:r>
            <a:r>
              <a:rPr lang="es-ES_tradnl" sz="2000" u="sng" dirty="0" smtClean="0">
                <a:latin typeface="Arial Narrow"/>
                <a:cs typeface="Arial Narrow"/>
              </a:rPr>
              <a:t>que</a:t>
            </a:r>
            <a:r>
              <a:rPr lang="es-ES_tradnl" sz="2000" dirty="0" smtClean="0">
                <a:latin typeface="Arial Narrow"/>
                <a:cs typeface="Arial Narrow"/>
              </a:rPr>
              <a:t> se hace y </a:t>
            </a:r>
            <a:r>
              <a:rPr lang="es-ES_tradnl" sz="2000" u="sng" dirty="0" smtClean="0">
                <a:latin typeface="Arial Narrow"/>
                <a:cs typeface="Arial Narrow"/>
              </a:rPr>
              <a:t>cómo</a:t>
            </a:r>
            <a:r>
              <a:rPr lang="es-ES_tradnl" sz="2000" dirty="0" smtClean="0">
                <a:latin typeface="Arial Narrow"/>
                <a:cs typeface="Arial Narrow"/>
              </a:rPr>
              <a:t> se hace</a:t>
            </a:r>
          </a:p>
          <a:p>
            <a:pPr>
              <a:spcAft>
                <a:spcPts val="600"/>
              </a:spcAft>
            </a:pPr>
            <a:r>
              <a:rPr lang="es-ES_tradnl" sz="2000" dirty="0" smtClean="0">
                <a:latin typeface="Arial Narrow"/>
                <a:cs typeface="Arial Narrow"/>
              </a:rPr>
              <a:t>         (reflexión de Austin sobre los actos </a:t>
            </a:r>
            <a:r>
              <a:rPr lang="es-ES_tradnl" sz="2000" dirty="0" err="1" smtClean="0">
                <a:latin typeface="Arial Narrow"/>
                <a:cs typeface="Arial Narrow"/>
              </a:rPr>
              <a:t>locucionarios</a:t>
            </a:r>
            <a:r>
              <a:rPr lang="es-ES_tradnl" sz="2000" dirty="0" smtClean="0">
                <a:latin typeface="Arial Narrow"/>
                <a:cs typeface="Arial Narrow"/>
              </a:rPr>
              <a:t>).    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26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304445" y="1923004"/>
            <a:ext cx="4416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4. El discurso como articulación de actos</a:t>
            </a:r>
            <a:endParaRPr lang="es-ES_tradnl" sz="2000" cap="small" dirty="0">
              <a:latin typeface="Arial Narrow"/>
              <a:cs typeface="Arial Narrow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1501219" y="2926801"/>
            <a:ext cx="625571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s-ES_tradnl" sz="2000" dirty="0" smtClean="0">
                <a:latin typeface="Arial Narrow"/>
                <a:cs typeface="Arial Narrow"/>
                <a:sym typeface="Wingdings"/>
              </a:rPr>
              <a:t>(1)</a:t>
            </a:r>
            <a:r>
              <a:rPr lang="es-ES_tradnl" sz="2000" dirty="0" smtClean="0">
                <a:latin typeface="Arial Narrow"/>
                <a:cs typeface="Arial Narrow"/>
              </a:rPr>
              <a:t> Pues no. Hubieras patinado. (Amigo, en diálogo C.)</a:t>
            </a:r>
          </a:p>
          <a:p>
            <a:pPr>
              <a:spcAft>
                <a:spcPts val="600"/>
              </a:spcAft>
            </a:pPr>
            <a:endParaRPr lang="es-ES_tradnl" sz="2000" dirty="0" smtClean="0">
              <a:latin typeface="Arial Narrow"/>
              <a:cs typeface="Arial Narrow"/>
            </a:endParaRPr>
          </a:p>
          <a:p>
            <a:pPr>
              <a:spcAft>
                <a:spcPts val="600"/>
              </a:spcAft>
            </a:pPr>
            <a:r>
              <a:rPr lang="es-ES_tradnl" sz="2000" dirty="0" smtClean="0">
                <a:latin typeface="Arial Narrow"/>
                <a:cs typeface="Arial Narrow"/>
              </a:rPr>
              <a:t>(2) No. Hubieras hecho un ridículo comparable al de resbalar. 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3919101" y="4601585"/>
            <a:ext cx="3837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 smtClean="0">
                <a:latin typeface="Arial Narrow"/>
                <a:cs typeface="Arial Narrow"/>
                <a:sym typeface="Wingdings"/>
              </a:rPr>
              <a:t></a:t>
            </a:r>
            <a:r>
              <a:rPr lang="es-ES_tradnl" dirty="0" smtClean="0">
                <a:latin typeface="Arial Narrow"/>
                <a:cs typeface="Arial Narrow"/>
                <a:sym typeface="Wingdings"/>
              </a:rPr>
              <a:t>  </a:t>
            </a:r>
            <a:r>
              <a:rPr lang="es-ES_tradnl" dirty="0" smtClean="0">
                <a:latin typeface="Arial Narrow"/>
                <a:cs typeface="Arial Narrow"/>
              </a:rPr>
              <a:t>No da pie para contrastar dos </a:t>
            </a:r>
          </a:p>
          <a:p>
            <a:r>
              <a:rPr lang="es-ES_tradnl" dirty="0" smtClean="0">
                <a:latin typeface="Arial Narrow"/>
                <a:cs typeface="Arial Narrow"/>
              </a:rPr>
              <a:t>        discursos con la misma articulación.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4" name="Forma libre 13"/>
          <p:cNvSpPr/>
          <p:nvPr/>
        </p:nvSpPr>
        <p:spPr>
          <a:xfrm>
            <a:off x="1188020" y="3318057"/>
            <a:ext cx="1474784" cy="1160637"/>
          </a:xfrm>
          <a:custGeom>
            <a:avLst/>
            <a:gdLst>
              <a:gd name="connsiteX0" fmla="*/ 1474784 w 1474784"/>
              <a:gd name="connsiteY0" fmla="*/ 0 h 1160637"/>
              <a:gd name="connsiteX1" fmla="*/ 887601 w 1474784"/>
              <a:gd name="connsiteY1" fmla="*/ 13654 h 1160637"/>
              <a:gd name="connsiteX2" fmla="*/ 723737 w 1474784"/>
              <a:gd name="connsiteY2" fmla="*/ 40963 h 1160637"/>
              <a:gd name="connsiteX3" fmla="*/ 655460 w 1474784"/>
              <a:gd name="connsiteY3" fmla="*/ 95582 h 1160637"/>
              <a:gd name="connsiteX4" fmla="*/ 559872 w 1474784"/>
              <a:gd name="connsiteY4" fmla="*/ 122891 h 1160637"/>
              <a:gd name="connsiteX5" fmla="*/ 518906 w 1474784"/>
              <a:gd name="connsiteY5" fmla="*/ 136545 h 1160637"/>
              <a:gd name="connsiteX6" fmla="*/ 450628 w 1474784"/>
              <a:gd name="connsiteY6" fmla="*/ 150200 h 1160637"/>
              <a:gd name="connsiteX7" fmla="*/ 396007 w 1474784"/>
              <a:gd name="connsiteY7" fmla="*/ 163854 h 1160637"/>
              <a:gd name="connsiteX8" fmla="*/ 327730 w 1474784"/>
              <a:gd name="connsiteY8" fmla="*/ 177509 h 1160637"/>
              <a:gd name="connsiteX9" fmla="*/ 204831 w 1474784"/>
              <a:gd name="connsiteY9" fmla="*/ 232127 h 1160637"/>
              <a:gd name="connsiteX10" fmla="*/ 163865 w 1474784"/>
              <a:gd name="connsiteY10" fmla="*/ 259436 h 1160637"/>
              <a:gd name="connsiteX11" fmla="*/ 122899 w 1474784"/>
              <a:gd name="connsiteY11" fmla="*/ 314054 h 1160637"/>
              <a:gd name="connsiteX12" fmla="*/ 95588 w 1474784"/>
              <a:gd name="connsiteY12" fmla="*/ 341364 h 1160637"/>
              <a:gd name="connsiteX13" fmla="*/ 40966 w 1474784"/>
              <a:gd name="connsiteY13" fmla="*/ 409636 h 1160637"/>
              <a:gd name="connsiteX14" fmla="*/ 27311 w 1474784"/>
              <a:gd name="connsiteY14" fmla="*/ 477909 h 1160637"/>
              <a:gd name="connsiteX15" fmla="*/ 0 w 1474784"/>
              <a:gd name="connsiteY15" fmla="*/ 559836 h 1160637"/>
              <a:gd name="connsiteX16" fmla="*/ 27311 w 1474784"/>
              <a:gd name="connsiteY16" fmla="*/ 819273 h 1160637"/>
              <a:gd name="connsiteX17" fmla="*/ 68277 w 1474784"/>
              <a:gd name="connsiteY17" fmla="*/ 846582 h 1160637"/>
              <a:gd name="connsiteX18" fmla="*/ 177520 w 1474784"/>
              <a:gd name="connsiteY18" fmla="*/ 901200 h 1160637"/>
              <a:gd name="connsiteX19" fmla="*/ 259453 w 1474784"/>
              <a:gd name="connsiteY19" fmla="*/ 955819 h 1160637"/>
              <a:gd name="connsiteX20" fmla="*/ 286764 w 1474784"/>
              <a:gd name="connsiteY20" fmla="*/ 996782 h 1160637"/>
              <a:gd name="connsiteX21" fmla="*/ 368696 w 1474784"/>
              <a:gd name="connsiteY21" fmla="*/ 1024091 h 1160637"/>
              <a:gd name="connsiteX22" fmla="*/ 477939 w 1474784"/>
              <a:gd name="connsiteY22" fmla="*/ 1051400 h 1160637"/>
              <a:gd name="connsiteX23" fmla="*/ 559872 w 1474784"/>
              <a:gd name="connsiteY23" fmla="*/ 1065055 h 1160637"/>
              <a:gd name="connsiteX24" fmla="*/ 723737 w 1474784"/>
              <a:gd name="connsiteY24" fmla="*/ 1078710 h 1160637"/>
              <a:gd name="connsiteX25" fmla="*/ 805669 w 1474784"/>
              <a:gd name="connsiteY25" fmla="*/ 1092364 h 1160637"/>
              <a:gd name="connsiteX26" fmla="*/ 846635 w 1474784"/>
              <a:gd name="connsiteY26" fmla="*/ 1160637 h 1160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74784" h="1160637">
                <a:moveTo>
                  <a:pt x="1474784" y="0"/>
                </a:moveTo>
                <a:lnTo>
                  <a:pt x="887601" y="13654"/>
                </a:lnTo>
                <a:cubicBezTo>
                  <a:pt x="784204" y="17631"/>
                  <a:pt x="792000" y="18211"/>
                  <a:pt x="723737" y="40963"/>
                </a:cubicBezTo>
                <a:cubicBezTo>
                  <a:pt x="698335" y="66364"/>
                  <a:pt x="689912" y="78357"/>
                  <a:pt x="655460" y="95582"/>
                </a:cubicBezTo>
                <a:cubicBezTo>
                  <a:pt x="633639" y="106491"/>
                  <a:pt x="580280" y="117060"/>
                  <a:pt x="559872" y="122891"/>
                </a:cubicBezTo>
                <a:cubicBezTo>
                  <a:pt x="546032" y="126845"/>
                  <a:pt x="532870" y="133054"/>
                  <a:pt x="518906" y="136545"/>
                </a:cubicBezTo>
                <a:cubicBezTo>
                  <a:pt x="496389" y="142174"/>
                  <a:pt x="473285" y="145165"/>
                  <a:pt x="450628" y="150200"/>
                </a:cubicBezTo>
                <a:cubicBezTo>
                  <a:pt x="432308" y="154271"/>
                  <a:pt x="414327" y="159783"/>
                  <a:pt x="396007" y="163854"/>
                </a:cubicBezTo>
                <a:cubicBezTo>
                  <a:pt x="373350" y="168889"/>
                  <a:pt x="349961" y="170840"/>
                  <a:pt x="327730" y="177509"/>
                </a:cubicBezTo>
                <a:cubicBezTo>
                  <a:pt x="296928" y="186749"/>
                  <a:pt x="234561" y="215140"/>
                  <a:pt x="204831" y="232127"/>
                </a:cubicBezTo>
                <a:cubicBezTo>
                  <a:pt x="190582" y="240269"/>
                  <a:pt x="175470" y="247832"/>
                  <a:pt x="163865" y="259436"/>
                </a:cubicBezTo>
                <a:cubicBezTo>
                  <a:pt x="147772" y="275528"/>
                  <a:pt x="137469" y="296571"/>
                  <a:pt x="122899" y="314054"/>
                </a:cubicBezTo>
                <a:cubicBezTo>
                  <a:pt x="114657" y="323944"/>
                  <a:pt x="103967" y="331589"/>
                  <a:pt x="95588" y="341364"/>
                </a:cubicBezTo>
                <a:cubicBezTo>
                  <a:pt x="76620" y="363492"/>
                  <a:pt x="59173" y="386879"/>
                  <a:pt x="40966" y="409636"/>
                </a:cubicBezTo>
                <a:cubicBezTo>
                  <a:pt x="36414" y="432394"/>
                  <a:pt x="33418" y="455518"/>
                  <a:pt x="27311" y="477909"/>
                </a:cubicBezTo>
                <a:cubicBezTo>
                  <a:pt x="19736" y="505681"/>
                  <a:pt x="0" y="531050"/>
                  <a:pt x="0" y="559836"/>
                </a:cubicBezTo>
                <a:cubicBezTo>
                  <a:pt x="0" y="646793"/>
                  <a:pt x="7169" y="734681"/>
                  <a:pt x="27311" y="819273"/>
                </a:cubicBezTo>
                <a:cubicBezTo>
                  <a:pt x="31112" y="835238"/>
                  <a:pt x="53869" y="838724"/>
                  <a:pt x="68277" y="846582"/>
                </a:cubicBezTo>
                <a:cubicBezTo>
                  <a:pt x="104018" y="866076"/>
                  <a:pt x="143645" y="878618"/>
                  <a:pt x="177520" y="901200"/>
                </a:cubicBezTo>
                <a:lnTo>
                  <a:pt x="259453" y="955819"/>
                </a:lnTo>
                <a:cubicBezTo>
                  <a:pt x="268557" y="969473"/>
                  <a:pt x="272847" y="988085"/>
                  <a:pt x="286764" y="996782"/>
                </a:cubicBezTo>
                <a:cubicBezTo>
                  <a:pt x="311176" y="1012039"/>
                  <a:pt x="341385" y="1014988"/>
                  <a:pt x="368696" y="1024091"/>
                </a:cubicBezTo>
                <a:cubicBezTo>
                  <a:pt x="425555" y="1043043"/>
                  <a:pt x="405425" y="1038217"/>
                  <a:pt x="477939" y="1051400"/>
                </a:cubicBezTo>
                <a:cubicBezTo>
                  <a:pt x="505180" y="1056353"/>
                  <a:pt x="532354" y="1061998"/>
                  <a:pt x="559872" y="1065055"/>
                </a:cubicBezTo>
                <a:cubicBezTo>
                  <a:pt x="614348" y="1071108"/>
                  <a:pt x="669261" y="1072658"/>
                  <a:pt x="723737" y="1078710"/>
                </a:cubicBezTo>
                <a:cubicBezTo>
                  <a:pt x="751255" y="1081767"/>
                  <a:pt x="778358" y="1087813"/>
                  <a:pt x="805669" y="1092364"/>
                </a:cubicBezTo>
                <a:cubicBezTo>
                  <a:pt x="838626" y="1141796"/>
                  <a:pt x="825640" y="1118650"/>
                  <a:pt x="846635" y="1160637"/>
                </a:cubicBezTo>
              </a:path>
            </a:pathLst>
          </a:custGeom>
          <a:ln w="158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5" name="Forma libre 14"/>
          <p:cNvSpPr/>
          <p:nvPr/>
        </p:nvSpPr>
        <p:spPr>
          <a:xfrm>
            <a:off x="1952723" y="4123675"/>
            <a:ext cx="587182" cy="693361"/>
          </a:xfrm>
          <a:custGeom>
            <a:avLst/>
            <a:gdLst>
              <a:gd name="connsiteX0" fmla="*/ 0 w 587182"/>
              <a:gd name="connsiteY0" fmla="*/ 0 h 693361"/>
              <a:gd name="connsiteX1" fmla="*/ 355040 w 587182"/>
              <a:gd name="connsiteY1" fmla="*/ 27310 h 693361"/>
              <a:gd name="connsiteX2" fmla="*/ 409662 w 587182"/>
              <a:gd name="connsiteY2" fmla="*/ 40964 h 693361"/>
              <a:gd name="connsiteX3" fmla="*/ 477939 w 587182"/>
              <a:gd name="connsiteY3" fmla="*/ 54619 h 693361"/>
              <a:gd name="connsiteX4" fmla="*/ 518905 w 587182"/>
              <a:gd name="connsiteY4" fmla="*/ 81928 h 693361"/>
              <a:gd name="connsiteX5" fmla="*/ 559871 w 587182"/>
              <a:gd name="connsiteY5" fmla="*/ 177510 h 693361"/>
              <a:gd name="connsiteX6" fmla="*/ 587182 w 587182"/>
              <a:gd name="connsiteY6" fmla="*/ 218473 h 693361"/>
              <a:gd name="connsiteX7" fmla="*/ 573527 w 587182"/>
              <a:gd name="connsiteY7" fmla="*/ 341364 h 693361"/>
              <a:gd name="connsiteX8" fmla="*/ 532561 w 587182"/>
              <a:gd name="connsiteY8" fmla="*/ 423292 h 693361"/>
              <a:gd name="connsiteX9" fmla="*/ 491594 w 587182"/>
              <a:gd name="connsiteY9" fmla="*/ 505219 h 693361"/>
              <a:gd name="connsiteX10" fmla="*/ 450628 w 587182"/>
              <a:gd name="connsiteY10" fmla="*/ 587146 h 693361"/>
              <a:gd name="connsiteX11" fmla="*/ 436973 w 587182"/>
              <a:gd name="connsiteY11" fmla="*/ 628110 h 693361"/>
              <a:gd name="connsiteX12" fmla="*/ 355040 w 587182"/>
              <a:gd name="connsiteY12" fmla="*/ 655419 h 693361"/>
              <a:gd name="connsiteX13" fmla="*/ 122898 w 587182"/>
              <a:gd name="connsiteY13" fmla="*/ 628110 h 693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87182" h="693361">
                <a:moveTo>
                  <a:pt x="0" y="0"/>
                </a:moveTo>
                <a:cubicBezTo>
                  <a:pt x="104201" y="6129"/>
                  <a:pt x="245014" y="10384"/>
                  <a:pt x="355040" y="27310"/>
                </a:cubicBezTo>
                <a:cubicBezTo>
                  <a:pt x="373589" y="30164"/>
                  <a:pt x="391341" y="36893"/>
                  <a:pt x="409662" y="40964"/>
                </a:cubicBezTo>
                <a:cubicBezTo>
                  <a:pt x="432319" y="45999"/>
                  <a:pt x="455180" y="50067"/>
                  <a:pt x="477939" y="54619"/>
                </a:cubicBezTo>
                <a:cubicBezTo>
                  <a:pt x="491594" y="63722"/>
                  <a:pt x="507300" y="70324"/>
                  <a:pt x="518905" y="81928"/>
                </a:cubicBezTo>
                <a:cubicBezTo>
                  <a:pt x="561760" y="124780"/>
                  <a:pt x="536365" y="122666"/>
                  <a:pt x="559871" y="177510"/>
                </a:cubicBezTo>
                <a:cubicBezTo>
                  <a:pt x="566336" y="192594"/>
                  <a:pt x="578078" y="204819"/>
                  <a:pt x="587182" y="218473"/>
                </a:cubicBezTo>
                <a:cubicBezTo>
                  <a:pt x="582630" y="259437"/>
                  <a:pt x="580303" y="300709"/>
                  <a:pt x="573527" y="341364"/>
                </a:cubicBezTo>
                <a:cubicBezTo>
                  <a:pt x="564947" y="392841"/>
                  <a:pt x="556150" y="376117"/>
                  <a:pt x="532561" y="423292"/>
                </a:cubicBezTo>
                <a:cubicBezTo>
                  <a:pt x="476029" y="536349"/>
                  <a:pt x="569859" y="387829"/>
                  <a:pt x="491594" y="505219"/>
                </a:cubicBezTo>
                <a:cubicBezTo>
                  <a:pt x="457272" y="608183"/>
                  <a:pt x="503571" y="481267"/>
                  <a:pt x="450628" y="587146"/>
                </a:cubicBezTo>
                <a:cubicBezTo>
                  <a:pt x="444191" y="600020"/>
                  <a:pt x="448686" y="619744"/>
                  <a:pt x="436973" y="628110"/>
                </a:cubicBezTo>
                <a:cubicBezTo>
                  <a:pt x="413547" y="644842"/>
                  <a:pt x="355040" y="655419"/>
                  <a:pt x="355040" y="655419"/>
                </a:cubicBezTo>
                <a:cubicBezTo>
                  <a:pt x="130129" y="641363"/>
                  <a:pt x="188154" y="693361"/>
                  <a:pt x="122898" y="628110"/>
                </a:cubicBezTo>
              </a:path>
            </a:pathLst>
          </a:custGeom>
          <a:ln w="158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6" name="CuadroTexto 15"/>
          <p:cNvSpPr txBox="1"/>
          <p:nvPr/>
        </p:nvSpPr>
        <p:spPr>
          <a:xfrm>
            <a:off x="1911753" y="4355795"/>
            <a:ext cx="674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dirty="0" smtClean="0">
                <a:solidFill>
                  <a:srgbClr val="800000"/>
                </a:solidFill>
                <a:latin typeface="Brush Script MT Italic"/>
                <a:cs typeface="Brush Script MT Italic"/>
              </a:rPr>
              <a:t>vs.</a:t>
            </a:r>
            <a:endParaRPr lang="es-ES_tradnl" sz="2000" dirty="0">
              <a:solidFill>
                <a:srgbClr val="800000"/>
              </a:solidFill>
              <a:latin typeface="Brush Script MT Italic"/>
              <a:cs typeface="Brush Script MT Italic"/>
            </a:endParaRPr>
          </a:p>
        </p:txBody>
      </p:sp>
      <p:sp>
        <p:nvSpPr>
          <p:cNvPr id="17" name="Forma libre 16"/>
          <p:cNvSpPr/>
          <p:nvPr/>
        </p:nvSpPr>
        <p:spPr>
          <a:xfrm>
            <a:off x="2908601" y="3386330"/>
            <a:ext cx="5216364" cy="1570273"/>
          </a:xfrm>
          <a:custGeom>
            <a:avLst/>
            <a:gdLst>
              <a:gd name="connsiteX0" fmla="*/ 778358 w 5216364"/>
              <a:gd name="connsiteY0" fmla="*/ 0 h 1570273"/>
              <a:gd name="connsiteX1" fmla="*/ 1611338 w 5216364"/>
              <a:gd name="connsiteY1" fmla="*/ 13654 h 1570273"/>
              <a:gd name="connsiteX2" fmla="*/ 1679615 w 5216364"/>
              <a:gd name="connsiteY2" fmla="*/ 27309 h 1570273"/>
              <a:gd name="connsiteX3" fmla="*/ 1816169 w 5216364"/>
              <a:gd name="connsiteY3" fmla="*/ 109236 h 1570273"/>
              <a:gd name="connsiteX4" fmla="*/ 1898101 w 5216364"/>
              <a:gd name="connsiteY4" fmla="*/ 122891 h 1570273"/>
              <a:gd name="connsiteX5" fmla="*/ 1966378 w 5216364"/>
              <a:gd name="connsiteY5" fmla="*/ 136545 h 1570273"/>
              <a:gd name="connsiteX6" fmla="*/ 2061966 w 5216364"/>
              <a:gd name="connsiteY6" fmla="*/ 150200 h 1570273"/>
              <a:gd name="connsiteX7" fmla="*/ 2212176 w 5216364"/>
              <a:gd name="connsiteY7" fmla="*/ 177509 h 1570273"/>
              <a:gd name="connsiteX8" fmla="*/ 2744736 w 5216364"/>
              <a:gd name="connsiteY8" fmla="*/ 191163 h 1570273"/>
              <a:gd name="connsiteX9" fmla="*/ 2963223 w 5216364"/>
              <a:gd name="connsiteY9" fmla="*/ 204818 h 1570273"/>
              <a:gd name="connsiteX10" fmla="*/ 3154398 w 5216364"/>
              <a:gd name="connsiteY10" fmla="*/ 218472 h 1570273"/>
              <a:gd name="connsiteX11" fmla="*/ 3932756 w 5216364"/>
              <a:gd name="connsiteY11" fmla="*/ 232127 h 1570273"/>
              <a:gd name="connsiteX12" fmla="*/ 4123932 w 5216364"/>
              <a:gd name="connsiteY12" fmla="*/ 245781 h 1570273"/>
              <a:gd name="connsiteX13" fmla="*/ 5120777 w 5216364"/>
              <a:gd name="connsiteY13" fmla="*/ 273091 h 1570273"/>
              <a:gd name="connsiteX14" fmla="*/ 5216364 w 5216364"/>
              <a:gd name="connsiteY14" fmla="*/ 409636 h 1570273"/>
              <a:gd name="connsiteX15" fmla="*/ 5202709 w 5216364"/>
              <a:gd name="connsiteY15" fmla="*/ 573491 h 1570273"/>
              <a:gd name="connsiteX16" fmla="*/ 5161743 w 5216364"/>
              <a:gd name="connsiteY16" fmla="*/ 710036 h 1570273"/>
              <a:gd name="connsiteX17" fmla="*/ 5107121 w 5216364"/>
              <a:gd name="connsiteY17" fmla="*/ 791964 h 1570273"/>
              <a:gd name="connsiteX18" fmla="*/ 5066155 w 5216364"/>
              <a:gd name="connsiteY18" fmla="*/ 819273 h 1570273"/>
              <a:gd name="connsiteX19" fmla="*/ 4956912 w 5216364"/>
              <a:gd name="connsiteY19" fmla="*/ 901200 h 1570273"/>
              <a:gd name="connsiteX20" fmla="*/ 4902290 w 5216364"/>
              <a:gd name="connsiteY20" fmla="*/ 914855 h 1570273"/>
              <a:gd name="connsiteX21" fmla="*/ 4806702 w 5216364"/>
              <a:gd name="connsiteY21" fmla="*/ 955818 h 1570273"/>
              <a:gd name="connsiteX22" fmla="*/ 4697459 w 5216364"/>
              <a:gd name="connsiteY22" fmla="*/ 983127 h 1570273"/>
              <a:gd name="connsiteX23" fmla="*/ 4042000 w 5216364"/>
              <a:gd name="connsiteY23" fmla="*/ 969473 h 1570273"/>
              <a:gd name="connsiteX24" fmla="*/ 3946412 w 5216364"/>
              <a:gd name="connsiteY24" fmla="*/ 955818 h 1570273"/>
              <a:gd name="connsiteX25" fmla="*/ 3768892 w 5216364"/>
              <a:gd name="connsiteY25" fmla="*/ 942164 h 1570273"/>
              <a:gd name="connsiteX26" fmla="*/ 3386540 w 5216364"/>
              <a:gd name="connsiteY26" fmla="*/ 914855 h 1570273"/>
              <a:gd name="connsiteX27" fmla="*/ 3181709 w 5216364"/>
              <a:gd name="connsiteY27" fmla="*/ 887546 h 1570273"/>
              <a:gd name="connsiteX28" fmla="*/ 2321419 w 5216364"/>
              <a:gd name="connsiteY28" fmla="*/ 873891 h 1570273"/>
              <a:gd name="connsiteX29" fmla="*/ 1952723 w 5216364"/>
              <a:gd name="connsiteY29" fmla="*/ 860236 h 1570273"/>
              <a:gd name="connsiteX30" fmla="*/ 382351 w 5216364"/>
              <a:gd name="connsiteY30" fmla="*/ 887546 h 1570273"/>
              <a:gd name="connsiteX31" fmla="*/ 259453 w 5216364"/>
              <a:gd name="connsiteY31" fmla="*/ 955818 h 1570273"/>
              <a:gd name="connsiteX32" fmla="*/ 232142 w 5216364"/>
              <a:gd name="connsiteY32" fmla="*/ 1010437 h 1570273"/>
              <a:gd name="connsiteX33" fmla="*/ 218487 w 5216364"/>
              <a:gd name="connsiteY33" fmla="*/ 1051400 h 1570273"/>
              <a:gd name="connsiteX34" fmla="*/ 177520 w 5216364"/>
              <a:gd name="connsiteY34" fmla="*/ 1078709 h 1570273"/>
              <a:gd name="connsiteX35" fmla="*/ 163865 w 5216364"/>
              <a:gd name="connsiteY35" fmla="*/ 1119673 h 1570273"/>
              <a:gd name="connsiteX36" fmla="*/ 95588 w 5216364"/>
              <a:gd name="connsiteY36" fmla="*/ 1201600 h 1570273"/>
              <a:gd name="connsiteX37" fmla="*/ 40966 w 5216364"/>
              <a:gd name="connsiteY37" fmla="*/ 1269873 h 1570273"/>
              <a:gd name="connsiteX38" fmla="*/ 27311 w 5216364"/>
              <a:gd name="connsiteY38" fmla="*/ 1310837 h 1570273"/>
              <a:gd name="connsiteX39" fmla="*/ 0 w 5216364"/>
              <a:gd name="connsiteY39" fmla="*/ 1351800 h 1570273"/>
              <a:gd name="connsiteX40" fmla="*/ 27311 w 5216364"/>
              <a:gd name="connsiteY40" fmla="*/ 1515655 h 1570273"/>
              <a:gd name="connsiteX41" fmla="*/ 109243 w 5216364"/>
              <a:gd name="connsiteY41" fmla="*/ 1570273 h 1570273"/>
              <a:gd name="connsiteX42" fmla="*/ 122899 w 5216364"/>
              <a:gd name="connsiteY42" fmla="*/ 1556619 h 1570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5216364" h="1570273">
                <a:moveTo>
                  <a:pt x="778358" y="0"/>
                </a:moveTo>
                <a:lnTo>
                  <a:pt x="1611338" y="13654"/>
                </a:lnTo>
                <a:cubicBezTo>
                  <a:pt x="1634537" y="14357"/>
                  <a:pt x="1658485" y="17705"/>
                  <a:pt x="1679615" y="27309"/>
                </a:cubicBezTo>
                <a:cubicBezTo>
                  <a:pt x="1738956" y="54280"/>
                  <a:pt x="1756704" y="91398"/>
                  <a:pt x="1816169" y="109236"/>
                </a:cubicBezTo>
                <a:cubicBezTo>
                  <a:pt x="1842689" y="117192"/>
                  <a:pt x="1870860" y="117938"/>
                  <a:pt x="1898101" y="122891"/>
                </a:cubicBezTo>
                <a:cubicBezTo>
                  <a:pt x="1920936" y="127043"/>
                  <a:pt x="1943484" y="132730"/>
                  <a:pt x="1966378" y="136545"/>
                </a:cubicBezTo>
                <a:cubicBezTo>
                  <a:pt x="1998126" y="141836"/>
                  <a:pt x="2030299" y="144443"/>
                  <a:pt x="2061966" y="150200"/>
                </a:cubicBezTo>
                <a:cubicBezTo>
                  <a:pt x="2142293" y="164804"/>
                  <a:pt x="2107476" y="172957"/>
                  <a:pt x="2212176" y="177509"/>
                </a:cubicBezTo>
                <a:cubicBezTo>
                  <a:pt x="2389587" y="185222"/>
                  <a:pt x="2567216" y="186612"/>
                  <a:pt x="2744736" y="191163"/>
                </a:cubicBezTo>
                <a:lnTo>
                  <a:pt x="2963223" y="204818"/>
                </a:lnTo>
                <a:cubicBezTo>
                  <a:pt x="3026969" y="209067"/>
                  <a:pt x="3090536" y="216673"/>
                  <a:pt x="3154398" y="218472"/>
                </a:cubicBezTo>
                <a:cubicBezTo>
                  <a:pt x="3413788" y="225778"/>
                  <a:pt x="3673303" y="227575"/>
                  <a:pt x="3932756" y="232127"/>
                </a:cubicBezTo>
                <a:cubicBezTo>
                  <a:pt x="3996481" y="236678"/>
                  <a:pt x="4060064" y="244184"/>
                  <a:pt x="4123932" y="245781"/>
                </a:cubicBezTo>
                <a:cubicBezTo>
                  <a:pt x="5135365" y="271065"/>
                  <a:pt x="4719400" y="215753"/>
                  <a:pt x="5120777" y="273091"/>
                </a:cubicBezTo>
                <a:cubicBezTo>
                  <a:pt x="5215979" y="368287"/>
                  <a:pt x="5193341" y="317549"/>
                  <a:pt x="5216364" y="409636"/>
                </a:cubicBezTo>
                <a:cubicBezTo>
                  <a:pt x="5211812" y="464254"/>
                  <a:pt x="5209113" y="519059"/>
                  <a:pt x="5202709" y="573491"/>
                </a:cubicBezTo>
                <a:cubicBezTo>
                  <a:pt x="5197341" y="619115"/>
                  <a:pt x="5183845" y="669519"/>
                  <a:pt x="5161743" y="710036"/>
                </a:cubicBezTo>
                <a:cubicBezTo>
                  <a:pt x="5146025" y="738850"/>
                  <a:pt x="5134431" y="773758"/>
                  <a:pt x="5107121" y="791964"/>
                </a:cubicBezTo>
                <a:cubicBezTo>
                  <a:pt x="5093466" y="801067"/>
                  <a:pt x="5079428" y="809621"/>
                  <a:pt x="5066155" y="819273"/>
                </a:cubicBezTo>
                <a:cubicBezTo>
                  <a:pt x="5029343" y="846044"/>
                  <a:pt x="4996229" y="878266"/>
                  <a:pt x="4956912" y="901200"/>
                </a:cubicBezTo>
                <a:cubicBezTo>
                  <a:pt x="4940701" y="910656"/>
                  <a:pt x="4920336" y="909699"/>
                  <a:pt x="4902290" y="914855"/>
                </a:cubicBezTo>
                <a:cubicBezTo>
                  <a:pt x="4735237" y="962581"/>
                  <a:pt x="5025202" y="882989"/>
                  <a:pt x="4806702" y="955818"/>
                </a:cubicBezTo>
                <a:cubicBezTo>
                  <a:pt x="4771093" y="967687"/>
                  <a:pt x="4697459" y="983127"/>
                  <a:pt x="4697459" y="983127"/>
                </a:cubicBezTo>
                <a:lnTo>
                  <a:pt x="4042000" y="969473"/>
                </a:lnTo>
                <a:cubicBezTo>
                  <a:pt x="4009835" y="968303"/>
                  <a:pt x="3978438" y="959020"/>
                  <a:pt x="3946412" y="955818"/>
                </a:cubicBezTo>
                <a:cubicBezTo>
                  <a:pt x="3887358" y="949913"/>
                  <a:pt x="3828065" y="946715"/>
                  <a:pt x="3768892" y="942164"/>
                </a:cubicBezTo>
                <a:cubicBezTo>
                  <a:pt x="3596082" y="898963"/>
                  <a:pt x="3803599" y="946934"/>
                  <a:pt x="3386540" y="914855"/>
                </a:cubicBezTo>
                <a:cubicBezTo>
                  <a:pt x="3317862" y="909572"/>
                  <a:pt x="3250539" y="890193"/>
                  <a:pt x="3181709" y="887546"/>
                </a:cubicBezTo>
                <a:cubicBezTo>
                  <a:pt x="2895121" y="876524"/>
                  <a:pt x="2608182" y="878443"/>
                  <a:pt x="2321419" y="873891"/>
                </a:cubicBezTo>
                <a:cubicBezTo>
                  <a:pt x="2198520" y="869339"/>
                  <a:pt x="2075706" y="860236"/>
                  <a:pt x="1952723" y="860236"/>
                </a:cubicBezTo>
                <a:cubicBezTo>
                  <a:pt x="543428" y="860236"/>
                  <a:pt x="958219" y="805282"/>
                  <a:pt x="382351" y="887546"/>
                </a:cubicBezTo>
                <a:cubicBezTo>
                  <a:pt x="282099" y="920961"/>
                  <a:pt x="320776" y="894500"/>
                  <a:pt x="259453" y="955818"/>
                </a:cubicBezTo>
                <a:cubicBezTo>
                  <a:pt x="250349" y="974024"/>
                  <a:pt x="240161" y="991727"/>
                  <a:pt x="232142" y="1010437"/>
                </a:cubicBezTo>
                <a:cubicBezTo>
                  <a:pt x="226472" y="1023666"/>
                  <a:pt x="227479" y="1040161"/>
                  <a:pt x="218487" y="1051400"/>
                </a:cubicBezTo>
                <a:cubicBezTo>
                  <a:pt x="208234" y="1064215"/>
                  <a:pt x="191176" y="1069606"/>
                  <a:pt x="177520" y="1078709"/>
                </a:cubicBezTo>
                <a:cubicBezTo>
                  <a:pt x="172968" y="1092364"/>
                  <a:pt x="170302" y="1106799"/>
                  <a:pt x="163865" y="1119673"/>
                </a:cubicBezTo>
                <a:cubicBezTo>
                  <a:pt x="144854" y="1157694"/>
                  <a:pt x="125788" y="1171402"/>
                  <a:pt x="95588" y="1201600"/>
                </a:cubicBezTo>
                <a:cubicBezTo>
                  <a:pt x="61266" y="1304562"/>
                  <a:pt x="111556" y="1181641"/>
                  <a:pt x="40966" y="1269873"/>
                </a:cubicBezTo>
                <a:cubicBezTo>
                  <a:pt x="31974" y="1281112"/>
                  <a:pt x="33748" y="1297963"/>
                  <a:pt x="27311" y="1310837"/>
                </a:cubicBezTo>
                <a:cubicBezTo>
                  <a:pt x="19971" y="1325515"/>
                  <a:pt x="9104" y="1338146"/>
                  <a:pt x="0" y="1351800"/>
                </a:cubicBezTo>
                <a:cubicBezTo>
                  <a:pt x="9104" y="1406418"/>
                  <a:pt x="9800" y="1463125"/>
                  <a:pt x="27311" y="1515655"/>
                </a:cubicBezTo>
                <a:cubicBezTo>
                  <a:pt x="35522" y="1540286"/>
                  <a:pt x="81958" y="1570273"/>
                  <a:pt x="109243" y="1570273"/>
                </a:cubicBezTo>
                <a:cubicBezTo>
                  <a:pt x="115680" y="1570273"/>
                  <a:pt x="118347" y="1561170"/>
                  <a:pt x="122899" y="1556619"/>
                </a:cubicBezTo>
              </a:path>
            </a:pathLst>
          </a:custGeom>
          <a:ln w="158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8" name="Forma libre 17"/>
          <p:cNvSpPr/>
          <p:nvPr/>
        </p:nvSpPr>
        <p:spPr>
          <a:xfrm>
            <a:off x="3142267" y="4010139"/>
            <a:ext cx="4504757" cy="1219555"/>
          </a:xfrm>
          <a:custGeom>
            <a:avLst/>
            <a:gdLst>
              <a:gd name="connsiteX0" fmla="*/ 0 w 4504757"/>
              <a:gd name="connsiteY0" fmla="*/ 86227 h 1219555"/>
              <a:gd name="connsiteX1" fmla="*/ 901257 w 4504757"/>
              <a:gd name="connsiteY1" fmla="*/ 99882 h 1219555"/>
              <a:gd name="connsiteX2" fmla="*/ 1119743 w 4504757"/>
              <a:gd name="connsiteY2" fmla="*/ 113536 h 1219555"/>
              <a:gd name="connsiteX3" fmla="*/ 1379196 w 4504757"/>
              <a:gd name="connsiteY3" fmla="*/ 127191 h 1219555"/>
              <a:gd name="connsiteX4" fmla="*/ 3427507 w 4504757"/>
              <a:gd name="connsiteY4" fmla="*/ 113536 h 1219555"/>
              <a:gd name="connsiteX5" fmla="*/ 3495784 w 4504757"/>
              <a:gd name="connsiteY5" fmla="*/ 99882 h 1219555"/>
              <a:gd name="connsiteX6" fmla="*/ 3727925 w 4504757"/>
              <a:gd name="connsiteY6" fmla="*/ 72573 h 1219555"/>
              <a:gd name="connsiteX7" fmla="*/ 4424351 w 4504757"/>
              <a:gd name="connsiteY7" fmla="*/ 86227 h 1219555"/>
              <a:gd name="connsiteX8" fmla="*/ 4410696 w 4504757"/>
              <a:gd name="connsiteY8" fmla="*/ 345664 h 1219555"/>
              <a:gd name="connsiteX9" fmla="*/ 4397040 w 4504757"/>
              <a:gd name="connsiteY9" fmla="*/ 400282 h 1219555"/>
              <a:gd name="connsiteX10" fmla="*/ 4356074 w 4504757"/>
              <a:gd name="connsiteY10" fmla="*/ 413937 h 1219555"/>
              <a:gd name="connsiteX11" fmla="*/ 4315108 w 4504757"/>
              <a:gd name="connsiteY11" fmla="*/ 441246 h 1219555"/>
              <a:gd name="connsiteX12" fmla="*/ 3591371 w 4504757"/>
              <a:gd name="connsiteY12" fmla="*/ 413937 h 1219555"/>
              <a:gd name="connsiteX13" fmla="*/ 3550405 w 4504757"/>
              <a:gd name="connsiteY13" fmla="*/ 400282 h 1219555"/>
              <a:gd name="connsiteX14" fmla="*/ 3427507 w 4504757"/>
              <a:gd name="connsiteY14" fmla="*/ 386628 h 1219555"/>
              <a:gd name="connsiteX15" fmla="*/ 3222676 w 4504757"/>
              <a:gd name="connsiteY15" fmla="*/ 345664 h 1219555"/>
              <a:gd name="connsiteX16" fmla="*/ 3031500 w 4504757"/>
              <a:gd name="connsiteY16" fmla="*/ 318355 h 1219555"/>
              <a:gd name="connsiteX17" fmla="*/ 2498939 w 4504757"/>
              <a:gd name="connsiteY17" fmla="*/ 332009 h 1219555"/>
              <a:gd name="connsiteX18" fmla="*/ 2444318 w 4504757"/>
              <a:gd name="connsiteY18" fmla="*/ 345664 h 1219555"/>
              <a:gd name="connsiteX19" fmla="*/ 2376040 w 4504757"/>
              <a:gd name="connsiteY19" fmla="*/ 359318 h 1219555"/>
              <a:gd name="connsiteX20" fmla="*/ 2225831 w 4504757"/>
              <a:gd name="connsiteY20" fmla="*/ 386628 h 1219555"/>
              <a:gd name="connsiteX21" fmla="*/ 2171209 w 4504757"/>
              <a:gd name="connsiteY21" fmla="*/ 400282 h 1219555"/>
              <a:gd name="connsiteX22" fmla="*/ 2089277 w 4504757"/>
              <a:gd name="connsiteY22" fmla="*/ 413937 h 1219555"/>
              <a:gd name="connsiteX23" fmla="*/ 1980034 w 4504757"/>
              <a:gd name="connsiteY23" fmla="*/ 441246 h 1219555"/>
              <a:gd name="connsiteX24" fmla="*/ 1624993 w 4504757"/>
              <a:gd name="connsiteY24" fmla="*/ 454900 h 1219555"/>
              <a:gd name="connsiteX25" fmla="*/ 1570372 w 4504757"/>
              <a:gd name="connsiteY25" fmla="*/ 468555 h 1219555"/>
              <a:gd name="connsiteX26" fmla="*/ 1242642 w 4504757"/>
              <a:gd name="connsiteY26" fmla="*/ 495864 h 1219555"/>
              <a:gd name="connsiteX27" fmla="*/ 1147054 w 4504757"/>
              <a:gd name="connsiteY27" fmla="*/ 523173 h 1219555"/>
              <a:gd name="connsiteX28" fmla="*/ 1065122 w 4504757"/>
              <a:gd name="connsiteY28" fmla="*/ 536828 h 1219555"/>
              <a:gd name="connsiteX29" fmla="*/ 969534 w 4504757"/>
              <a:gd name="connsiteY29" fmla="*/ 564137 h 1219555"/>
              <a:gd name="connsiteX30" fmla="*/ 805669 w 4504757"/>
              <a:gd name="connsiteY30" fmla="*/ 591446 h 1219555"/>
              <a:gd name="connsiteX31" fmla="*/ 751047 w 4504757"/>
              <a:gd name="connsiteY31" fmla="*/ 605100 h 1219555"/>
              <a:gd name="connsiteX32" fmla="*/ 655460 w 4504757"/>
              <a:gd name="connsiteY32" fmla="*/ 618755 h 1219555"/>
              <a:gd name="connsiteX33" fmla="*/ 600838 w 4504757"/>
              <a:gd name="connsiteY33" fmla="*/ 632410 h 1219555"/>
              <a:gd name="connsiteX34" fmla="*/ 450629 w 4504757"/>
              <a:gd name="connsiteY34" fmla="*/ 646064 h 1219555"/>
              <a:gd name="connsiteX35" fmla="*/ 341385 w 4504757"/>
              <a:gd name="connsiteY35" fmla="*/ 659719 h 1219555"/>
              <a:gd name="connsiteX36" fmla="*/ 300419 w 4504757"/>
              <a:gd name="connsiteY36" fmla="*/ 673373 h 1219555"/>
              <a:gd name="connsiteX37" fmla="*/ 273108 w 4504757"/>
              <a:gd name="connsiteY37" fmla="*/ 714337 h 1219555"/>
              <a:gd name="connsiteX38" fmla="*/ 245797 w 4504757"/>
              <a:gd name="connsiteY38" fmla="*/ 1205901 h 1219555"/>
              <a:gd name="connsiteX39" fmla="*/ 218487 w 4504757"/>
              <a:gd name="connsiteY39" fmla="*/ 1219555 h 1219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4504757" h="1219555">
                <a:moveTo>
                  <a:pt x="0" y="86227"/>
                </a:moveTo>
                <a:lnTo>
                  <a:pt x="901257" y="99882"/>
                </a:lnTo>
                <a:cubicBezTo>
                  <a:pt x="974206" y="101661"/>
                  <a:pt x="1046891" y="109373"/>
                  <a:pt x="1119743" y="113536"/>
                </a:cubicBezTo>
                <a:lnTo>
                  <a:pt x="1379196" y="127191"/>
                </a:lnTo>
                <a:lnTo>
                  <a:pt x="3427507" y="113536"/>
                </a:lnTo>
                <a:cubicBezTo>
                  <a:pt x="3450715" y="113237"/>
                  <a:pt x="3472844" y="103411"/>
                  <a:pt x="3495784" y="99882"/>
                </a:cubicBezTo>
                <a:cubicBezTo>
                  <a:pt x="3544605" y="92371"/>
                  <a:pt x="3682356" y="77636"/>
                  <a:pt x="3727925" y="72573"/>
                </a:cubicBezTo>
                <a:cubicBezTo>
                  <a:pt x="3960067" y="77124"/>
                  <a:pt x="4208769" y="0"/>
                  <a:pt x="4424351" y="86227"/>
                </a:cubicBezTo>
                <a:cubicBezTo>
                  <a:pt x="4504757" y="118387"/>
                  <a:pt x="4418199" y="259391"/>
                  <a:pt x="4410696" y="345664"/>
                </a:cubicBezTo>
                <a:cubicBezTo>
                  <a:pt x="4409070" y="364360"/>
                  <a:pt x="4408764" y="385628"/>
                  <a:pt x="4397040" y="400282"/>
                </a:cubicBezTo>
                <a:cubicBezTo>
                  <a:pt x="4388048" y="411521"/>
                  <a:pt x="4368948" y="407500"/>
                  <a:pt x="4356074" y="413937"/>
                </a:cubicBezTo>
                <a:cubicBezTo>
                  <a:pt x="4341395" y="421276"/>
                  <a:pt x="4328763" y="432143"/>
                  <a:pt x="4315108" y="441246"/>
                </a:cubicBezTo>
                <a:cubicBezTo>
                  <a:pt x="4223273" y="438695"/>
                  <a:pt x="3761491" y="430948"/>
                  <a:pt x="3591371" y="413937"/>
                </a:cubicBezTo>
                <a:cubicBezTo>
                  <a:pt x="3577048" y="412505"/>
                  <a:pt x="3564603" y="402648"/>
                  <a:pt x="3550405" y="400282"/>
                </a:cubicBezTo>
                <a:cubicBezTo>
                  <a:pt x="3509748" y="393506"/>
                  <a:pt x="3468473" y="391179"/>
                  <a:pt x="3427507" y="386628"/>
                </a:cubicBezTo>
                <a:cubicBezTo>
                  <a:pt x="3334006" y="355463"/>
                  <a:pt x="3400740" y="375340"/>
                  <a:pt x="3222676" y="345664"/>
                </a:cubicBezTo>
                <a:cubicBezTo>
                  <a:pt x="3104537" y="325975"/>
                  <a:pt x="3168227" y="335444"/>
                  <a:pt x="3031500" y="318355"/>
                </a:cubicBezTo>
                <a:cubicBezTo>
                  <a:pt x="2853980" y="322906"/>
                  <a:pt x="2676326" y="323759"/>
                  <a:pt x="2498939" y="332009"/>
                </a:cubicBezTo>
                <a:cubicBezTo>
                  <a:pt x="2480192" y="332881"/>
                  <a:pt x="2462638" y="341593"/>
                  <a:pt x="2444318" y="345664"/>
                </a:cubicBezTo>
                <a:cubicBezTo>
                  <a:pt x="2421661" y="350699"/>
                  <a:pt x="2398876" y="355166"/>
                  <a:pt x="2376040" y="359318"/>
                </a:cubicBezTo>
                <a:cubicBezTo>
                  <a:pt x="2294512" y="374140"/>
                  <a:pt x="2301728" y="369763"/>
                  <a:pt x="2225831" y="386628"/>
                </a:cubicBezTo>
                <a:cubicBezTo>
                  <a:pt x="2207510" y="390699"/>
                  <a:pt x="2189612" y="396602"/>
                  <a:pt x="2171209" y="400282"/>
                </a:cubicBezTo>
                <a:cubicBezTo>
                  <a:pt x="2144059" y="405712"/>
                  <a:pt x="2116350" y="408136"/>
                  <a:pt x="2089277" y="413937"/>
                </a:cubicBezTo>
                <a:cubicBezTo>
                  <a:pt x="2052575" y="421801"/>
                  <a:pt x="2017541" y="439804"/>
                  <a:pt x="1980034" y="441246"/>
                </a:cubicBezTo>
                <a:lnTo>
                  <a:pt x="1624993" y="454900"/>
                </a:lnTo>
                <a:cubicBezTo>
                  <a:pt x="1606786" y="459452"/>
                  <a:pt x="1588921" y="465701"/>
                  <a:pt x="1570372" y="468555"/>
                </a:cubicBezTo>
                <a:cubicBezTo>
                  <a:pt x="1473058" y="483525"/>
                  <a:pt x="1333218" y="489826"/>
                  <a:pt x="1242642" y="495864"/>
                </a:cubicBezTo>
                <a:cubicBezTo>
                  <a:pt x="1203591" y="508881"/>
                  <a:pt x="1189929" y="514599"/>
                  <a:pt x="1147054" y="523173"/>
                </a:cubicBezTo>
                <a:cubicBezTo>
                  <a:pt x="1119904" y="528603"/>
                  <a:pt x="1092150" y="530822"/>
                  <a:pt x="1065122" y="536828"/>
                </a:cubicBezTo>
                <a:cubicBezTo>
                  <a:pt x="913004" y="570630"/>
                  <a:pt x="1159826" y="528459"/>
                  <a:pt x="969534" y="564137"/>
                </a:cubicBezTo>
                <a:cubicBezTo>
                  <a:pt x="915107" y="574341"/>
                  <a:pt x="859391" y="578017"/>
                  <a:pt x="805669" y="591446"/>
                </a:cubicBezTo>
                <a:cubicBezTo>
                  <a:pt x="787462" y="595997"/>
                  <a:pt x="769512" y="601743"/>
                  <a:pt x="751047" y="605100"/>
                </a:cubicBezTo>
                <a:cubicBezTo>
                  <a:pt x="719380" y="610857"/>
                  <a:pt x="687127" y="612998"/>
                  <a:pt x="655460" y="618755"/>
                </a:cubicBezTo>
                <a:cubicBezTo>
                  <a:pt x="636995" y="622112"/>
                  <a:pt x="619441" y="629930"/>
                  <a:pt x="600838" y="632410"/>
                </a:cubicBezTo>
                <a:cubicBezTo>
                  <a:pt x="551003" y="639054"/>
                  <a:pt x="500629" y="640801"/>
                  <a:pt x="450629" y="646064"/>
                </a:cubicBezTo>
                <a:cubicBezTo>
                  <a:pt x="414133" y="649905"/>
                  <a:pt x="377800" y="655167"/>
                  <a:pt x="341385" y="659719"/>
                </a:cubicBezTo>
                <a:cubicBezTo>
                  <a:pt x="327730" y="664270"/>
                  <a:pt x="311659" y="664382"/>
                  <a:pt x="300419" y="673373"/>
                </a:cubicBezTo>
                <a:cubicBezTo>
                  <a:pt x="287604" y="683625"/>
                  <a:pt x="275806" y="698149"/>
                  <a:pt x="273108" y="714337"/>
                </a:cubicBezTo>
                <a:cubicBezTo>
                  <a:pt x="264293" y="767221"/>
                  <a:pt x="247037" y="1196810"/>
                  <a:pt x="245797" y="1205901"/>
                </a:cubicBezTo>
                <a:cubicBezTo>
                  <a:pt x="244422" y="1215985"/>
                  <a:pt x="227590" y="1215004"/>
                  <a:pt x="218487" y="1219555"/>
                </a:cubicBezTo>
              </a:path>
            </a:pathLst>
          </a:custGeom>
          <a:ln w="158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9" name="CuadroTexto 18"/>
          <p:cNvSpPr txBox="1"/>
          <p:nvPr/>
        </p:nvSpPr>
        <p:spPr>
          <a:xfrm>
            <a:off x="2992693" y="4822260"/>
            <a:ext cx="674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dirty="0" smtClean="0">
                <a:solidFill>
                  <a:srgbClr val="800000"/>
                </a:solidFill>
                <a:latin typeface="Brush Script MT Italic"/>
                <a:cs typeface="Brush Script MT Italic"/>
              </a:rPr>
              <a:t>vs.</a:t>
            </a:r>
            <a:endParaRPr lang="es-ES_tradnl" sz="2000" dirty="0">
              <a:solidFill>
                <a:srgbClr val="800000"/>
              </a:solidFill>
              <a:latin typeface="Brush Script MT Italic"/>
              <a:cs typeface="Brush Script MT Italic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27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853953" y="2635341"/>
            <a:ext cx="34410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dirty="0" smtClean="0">
                <a:latin typeface="Arial Narrow"/>
                <a:cs typeface="Arial Narrow"/>
              </a:rPr>
              <a:t>Signo = ( significante : significado </a:t>
            </a:r>
            <a:r>
              <a:rPr lang="es-ES_tradnl" dirty="0" smtClean="0"/>
              <a:t>)</a:t>
            </a:r>
            <a:endParaRPr lang="es-ES_tradnl" dirty="0"/>
          </a:p>
        </p:txBody>
      </p:sp>
      <p:sp>
        <p:nvSpPr>
          <p:cNvPr id="11" name="CuadroTexto 10"/>
          <p:cNvSpPr txBox="1"/>
          <p:nvPr/>
        </p:nvSpPr>
        <p:spPr>
          <a:xfrm>
            <a:off x="2918920" y="1923004"/>
            <a:ext cx="31222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5. Un discurso como un signo</a:t>
            </a:r>
            <a:endParaRPr lang="es-ES_tradnl" sz="2000" cap="small" dirty="0">
              <a:latin typeface="Arial Narrow"/>
              <a:cs typeface="Arial Narrow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1611349" y="3318040"/>
            <a:ext cx="61646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dirty="0" smtClean="0">
                <a:latin typeface="Arial Narrow"/>
                <a:cs typeface="Arial Narrow"/>
              </a:rPr>
              <a:t>Discurso = (( texto : significado textual ) : significado discursivo )</a:t>
            </a:r>
            <a:endParaRPr lang="es-ES_tradnl" sz="20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28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853953" y="2635341"/>
            <a:ext cx="34410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dirty="0" smtClean="0">
                <a:latin typeface="Arial Narrow"/>
                <a:cs typeface="Arial Narrow"/>
              </a:rPr>
              <a:t>Signo = ( significante : significado )</a:t>
            </a:r>
            <a:endParaRPr lang="es-ES_tradnl" sz="2000" dirty="0">
              <a:latin typeface="Arial Narrow"/>
              <a:cs typeface="Arial Narrow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2918920" y="1923004"/>
            <a:ext cx="31222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5. Un discurso como un signo</a:t>
            </a:r>
            <a:endParaRPr lang="es-ES_tradnl" sz="2000" cap="small" dirty="0">
              <a:latin typeface="Arial Narrow"/>
              <a:cs typeface="Arial Narrow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1611349" y="3372660"/>
            <a:ext cx="61646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dirty="0" smtClean="0">
                <a:latin typeface="Arial Narrow"/>
                <a:cs typeface="Arial Narrow"/>
              </a:rPr>
              <a:t>Discurso = (( texto : significado textual ) : significado discursivo )</a:t>
            </a:r>
            <a:endParaRPr lang="es-ES_tradnl" sz="2000" dirty="0">
              <a:latin typeface="Arial Narrow"/>
              <a:cs typeface="Arial Narrow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2213727" y="4219247"/>
            <a:ext cx="49599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dirty="0" smtClean="0">
                <a:latin typeface="Arial Narrow"/>
                <a:cs typeface="Arial Narrow"/>
              </a:rPr>
              <a:t>Discurso = inscripción</a:t>
            </a:r>
            <a:r>
              <a:rPr lang="es-ES_tradnl" sz="2000" baseline="-25000" dirty="0" smtClean="0">
                <a:latin typeface="Arial Narrow"/>
                <a:cs typeface="Arial Narrow"/>
              </a:rPr>
              <a:t>1</a:t>
            </a:r>
            <a:r>
              <a:rPr lang="es-ES_tradnl" sz="2000" dirty="0" smtClean="0">
                <a:latin typeface="Arial Narrow"/>
                <a:cs typeface="Arial Narrow"/>
              </a:rPr>
              <a:t>, inscripción</a:t>
            </a:r>
            <a:r>
              <a:rPr lang="es-ES_tradnl" sz="2000" baseline="-25000" dirty="0" smtClean="0">
                <a:latin typeface="Arial Narrow"/>
                <a:cs typeface="Arial Narrow"/>
              </a:rPr>
              <a:t>2</a:t>
            </a:r>
            <a:r>
              <a:rPr lang="es-ES_tradnl" sz="2000" dirty="0" smtClean="0">
                <a:latin typeface="Arial Narrow"/>
                <a:cs typeface="Arial Narrow"/>
              </a:rPr>
              <a:t>, … </a:t>
            </a:r>
            <a:r>
              <a:rPr lang="es-ES_tradnl" sz="2000" dirty="0" err="1" smtClean="0">
                <a:latin typeface="Arial Narrow"/>
                <a:cs typeface="Arial Narrow"/>
              </a:rPr>
              <a:t>inscripción</a:t>
            </a:r>
            <a:r>
              <a:rPr lang="es-ES_tradnl" sz="2000" baseline="-25000" dirty="0" err="1" smtClean="0">
                <a:latin typeface="Arial Narrow"/>
                <a:cs typeface="Arial Narrow"/>
              </a:rPr>
              <a:t>n</a:t>
            </a:r>
            <a:endParaRPr lang="es-ES_tradnl" sz="2000" baseline="-25000" dirty="0">
              <a:latin typeface="Arial Narrow"/>
              <a:cs typeface="Arial Narrow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1351903" y="4983910"/>
            <a:ext cx="6866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dirty="0" smtClean="0">
                <a:latin typeface="Arial Narrow"/>
                <a:cs typeface="Arial Narrow"/>
              </a:rPr>
              <a:t>Inscripción = (( enunciado : significado textual ) : significado discursivo )</a:t>
            </a:r>
            <a:endParaRPr lang="es-ES_tradnl" sz="20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29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853953" y="2635341"/>
            <a:ext cx="34410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dirty="0" smtClean="0">
                <a:latin typeface="Arial Narrow"/>
                <a:cs typeface="Arial Narrow"/>
              </a:rPr>
              <a:t>Signo = ( significante : significado )</a:t>
            </a:r>
            <a:endParaRPr lang="es-ES_tradnl" sz="2000" dirty="0">
              <a:latin typeface="Arial Narrow"/>
              <a:cs typeface="Arial Narrow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2918920" y="1704524"/>
            <a:ext cx="31222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5. Un discurso como un signo</a:t>
            </a:r>
            <a:endParaRPr lang="es-ES_tradnl" sz="2000" cap="small" dirty="0">
              <a:latin typeface="Arial Narrow"/>
              <a:cs typeface="Arial Narrow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2143894" y="3372660"/>
            <a:ext cx="49721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dirty="0" smtClean="0">
                <a:latin typeface="Arial Narrow"/>
                <a:cs typeface="Arial Narrow"/>
              </a:rPr>
              <a:t>Discurso = (( texto : significado textual ) : mensaje )</a:t>
            </a:r>
            <a:endParaRPr lang="es-ES_tradnl" sz="2000" dirty="0">
              <a:latin typeface="Arial Narrow"/>
              <a:cs typeface="Arial Narrow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2213727" y="4219247"/>
            <a:ext cx="49599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dirty="0" smtClean="0">
                <a:latin typeface="Arial Narrow"/>
                <a:cs typeface="Arial Narrow"/>
              </a:rPr>
              <a:t>Discurso = inscripción</a:t>
            </a:r>
            <a:r>
              <a:rPr lang="es-ES_tradnl" sz="2000" baseline="-25000" dirty="0" smtClean="0">
                <a:latin typeface="Arial Narrow"/>
                <a:cs typeface="Arial Narrow"/>
              </a:rPr>
              <a:t>1</a:t>
            </a:r>
            <a:r>
              <a:rPr lang="es-ES_tradnl" sz="2000" dirty="0" smtClean="0">
                <a:latin typeface="Arial Narrow"/>
                <a:cs typeface="Arial Narrow"/>
              </a:rPr>
              <a:t>, inscripción</a:t>
            </a:r>
            <a:r>
              <a:rPr lang="es-ES_tradnl" sz="2000" baseline="-25000" dirty="0" smtClean="0">
                <a:latin typeface="Arial Narrow"/>
                <a:cs typeface="Arial Narrow"/>
              </a:rPr>
              <a:t>2</a:t>
            </a:r>
            <a:r>
              <a:rPr lang="es-ES_tradnl" sz="2000" dirty="0" smtClean="0">
                <a:latin typeface="Arial Narrow"/>
                <a:cs typeface="Arial Narrow"/>
              </a:rPr>
              <a:t>, … </a:t>
            </a:r>
            <a:r>
              <a:rPr lang="es-ES_tradnl" sz="2000" dirty="0" err="1" smtClean="0">
                <a:latin typeface="Arial Narrow"/>
                <a:cs typeface="Arial Narrow"/>
              </a:rPr>
              <a:t>inscripción</a:t>
            </a:r>
            <a:r>
              <a:rPr lang="es-ES_tradnl" sz="2000" baseline="-25000" dirty="0" err="1" smtClean="0">
                <a:latin typeface="Arial Narrow"/>
                <a:cs typeface="Arial Narrow"/>
              </a:rPr>
              <a:t>n</a:t>
            </a:r>
            <a:endParaRPr lang="es-ES_tradnl" sz="2000" baseline="-25000" dirty="0">
              <a:latin typeface="Arial Narrow"/>
              <a:cs typeface="Arial Narrow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1857138" y="4983910"/>
            <a:ext cx="56740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dirty="0" smtClean="0">
                <a:latin typeface="Arial Narrow"/>
                <a:cs typeface="Arial Narrow"/>
              </a:rPr>
              <a:t>Inscripción = (( enunciado : significado textual ) : mensaje )  </a:t>
            </a:r>
            <a:endParaRPr lang="es-ES_tradnl" sz="20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289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3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171556" y="1996682"/>
            <a:ext cx="7087074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                                                        Diálogo A</a:t>
            </a:r>
            <a:endParaRPr lang="es-ES_tradnl" sz="2000" dirty="0" smtClean="0">
              <a:latin typeface="Arial Narrow"/>
              <a:cs typeface="Arial Narrow"/>
            </a:endParaRPr>
          </a:p>
          <a:p>
            <a:r>
              <a:rPr lang="es-ES_tradnl" sz="2000" dirty="0" smtClean="0">
                <a:latin typeface="Arial Narrow"/>
                <a:cs typeface="Arial Narrow"/>
              </a:rPr>
              <a:t> </a:t>
            </a:r>
          </a:p>
          <a:p>
            <a:r>
              <a:rPr lang="es-ES_tradnl" sz="2000" i="1" dirty="0" smtClean="0">
                <a:latin typeface="Arial Narrow"/>
                <a:cs typeface="Arial Narrow"/>
              </a:rPr>
              <a:t>                                 Una tarde. En un programa de televisión.</a:t>
            </a:r>
            <a:endParaRPr lang="es-ES_tradnl" sz="2000" dirty="0" smtClean="0">
              <a:latin typeface="Arial Narrow"/>
              <a:cs typeface="Arial Narrow"/>
            </a:endParaRPr>
          </a:p>
          <a:p>
            <a:r>
              <a:rPr lang="es-ES_tradnl" sz="2000" dirty="0" smtClean="0">
                <a:latin typeface="Arial Narrow"/>
                <a:cs typeface="Arial Narrow"/>
              </a:rPr>
              <a:t> </a:t>
            </a: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Personaje  01  [</a:t>
            </a:r>
            <a:r>
              <a:rPr lang="es-ES_tradnl" sz="2000" dirty="0" smtClean="0">
                <a:latin typeface="Arial Narrow"/>
                <a:cs typeface="Arial Narrow"/>
              </a:rPr>
              <a:t>Inaudible.</a:t>
            </a:r>
            <a:r>
              <a:rPr lang="es-ES_tradnl" sz="2000" cap="small" dirty="0" smtClean="0">
                <a:latin typeface="Arial Narrow"/>
                <a:cs typeface="Arial Narrow"/>
              </a:rPr>
              <a:t>]</a:t>
            </a:r>
            <a:endParaRPr lang="es-ES_tradnl" sz="2000" dirty="0" smtClean="0">
              <a:latin typeface="Arial Narrow"/>
              <a:cs typeface="Arial Narrow"/>
            </a:endParaRPr>
          </a:p>
          <a:p>
            <a:r>
              <a:rPr lang="es-ES_tradnl" sz="2000" dirty="0" smtClean="0">
                <a:latin typeface="Arial Narrow"/>
                <a:cs typeface="Arial Narrow"/>
              </a:rPr>
              <a:t> </a:t>
            </a: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Personaje  02  [</a:t>
            </a:r>
            <a:r>
              <a:rPr lang="es-ES_tradnl" sz="2000" dirty="0" smtClean="0">
                <a:latin typeface="Arial Narrow"/>
                <a:cs typeface="Arial Narrow"/>
              </a:rPr>
              <a:t>Abre los ojos en forma exagerada y deja caer la quijada.</a:t>
            </a:r>
            <a:r>
              <a:rPr lang="es-ES_tradnl" sz="2000" cap="small" dirty="0" smtClean="0">
                <a:latin typeface="Arial Narrow"/>
                <a:cs typeface="Arial Narrow"/>
              </a:rPr>
              <a:t>] </a:t>
            </a:r>
            <a:endParaRPr lang="es-ES_tradnl" sz="2000" dirty="0" smtClean="0">
              <a:latin typeface="Arial Narrow"/>
              <a:cs typeface="Arial Narrow"/>
            </a:endParaRP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 </a:t>
            </a:r>
            <a:endParaRPr lang="es-ES_tradnl" sz="2000" dirty="0" smtClean="0">
              <a:latin typeface="Arial Narrow"/>
              <a:cs typeface="Arial Narrow"/>
            </a:endParaRPr>
          </a:p>
          <a:p>
            <a:r>
              <a:rPr lang="es-ES_tradnl" sz="2000" i="1" dirty="0" smtClean="0">
                <a:latin typeface="Arial Narrow"/>
                <a:cs typeface="Arial Narrow"/>
              </a:rPr>
              <a:t>                                           Se escuchan risas en el fondo.</a:t>
            </a:r>
            <a:endParaRPr lang="es-ES_tradnl" sz="2000" dirty="0" smtClean="0">
              <a:latin typeface="Arial Narrow"/>
              <a:cs typeface="Arial Narrow"/>
            </a:endParaRPr>
          </a:p>
          <a:p>
            <a:endParaRPr lang="es-ES_tradnl" sz="20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30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2266812" y="2826517"/>
            <a:ext cx="46514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dirty="0" smtClean="0">
                <a:latin typeface="Arial Narrow"/>
                <a:cs typeface="Arial Narrow"/>
              </a:rPr>
              <a:t>Enunciado = oración + contorno </a:t>
            </a:r>
            <a:r>
              <a:rPr lang="es-ES_tradnl" sz="2000" dirty="0" err="1" smtClean="0">
                <a:latin typeface="Arial Narrow"/>
                <a:cs typeface="Arial Narrow"/>
              </a:rPr>
              <a:t>paralingüístico</a:t>
            </a:r>
            <a:endParaRPr lang="es-ES_tradnl" sz="2000" dirty="0">
              <a:latin typeface="Arial Narrow"/>
              <a:cs typeface="Arial Narrow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2362397" y="3550190"/>
            <a:ext cx="44227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dirty="0" smtClean="0">
                <a:latin typeface="Arial Narrow"/>
                <a:cs typeface="Arial Narrow"/>
              </a:rPr>
              <a:t>Menaje de la inscripción = vector pragmático</a:t>
            </a:r>
            <a:endParaRPr lang="es-ES_tradnl" sz="2000" dirty="0">
              <a:latin typeface="Arial Narrow"/>
              <a:cs typeface="Arial Narrow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1654532" y="4248790"/>
            <a:ext cx="72999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 smtClean="0">
                <a:latin typeface="Arial Narrow"/>
                <a:cs typeface="Arial Narrow"/>
              </a:rPr>
              <a:t> </a:t>
            </a:r>
            <a:r>
              <a:rPr lang="es-ES_tradnl" dirty="0" smtClean="0">
                <a:latin typeface="Arial Narrow"/>
                <a:cs typeface="Arial Narrow"/>
              </a:rPr>
              <a:t>Vector pragmático = { acto epistémico, acto </a:t>
            </a:r>
            <a:r>
              <a:rPr lang="es-ES_tradnl" dirty="0" err="1" smtClean="0">
                <a:latin typeface="Arial Narrow"/>
                <a:cs typeface="Arial Narrow"/>
              </a:rPr>
              <a:t>deóntico</a:t>
            </a:r>
            <a:r>
              <a:rPr lang="es-ES_tradnl" dirty="0" smtClean="0">
                <a:latin typeface="Arial Narrow"/>
                <a:cs typeface="Arial Narrow"/>
              </a:rPr>
              <a:t>, acto valorativo } 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3157747" y="1441874"/>
            <a:ext cx="28285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cap="small" dirty="0" smtClean="0">
                <a:latin typeface="Arial Narrow"/>
                <a:cs typeface="Arial Narrow"/>
              </a:rPr>
              <a:t>5. Un discurso como un signo</a:t>
            </a:r>
            <a:endParaRPr lang="es-ES_tradnl" cap="small" dirty="0">
              <a:latin typeface="Arial Narrow"/>
              <a:cs typeface="Arial Narrow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1857138" y="2102705"/>
            <a:ext cx="56740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dirty="0" smtClean="0">
                <a:latin typeface="Arial Narrow"/>
                <a:cs typeface="Arial Narrow"/>
              </a:rPr>
              <a:t>Inscripción = (( enunciado : significado textual ) : mensaje )  </a:t>
            </a:r>
            <a:endParaRPr lang="es-ES_tradnl" sz="2000" dirty="0">
              <a:latin typeface="Arial Narrow"/>
              <a:cs typeface="Arial Narrow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1244882" y="4945195"/>
            <a:ext cx="72999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 smtClean="0">
                <a:latin typeface="Arial Narrow"/>
                <a:cs typeface="Arial Narrow"/>
              </a:rPr>
              <a:t>Inscripción = (( oración + contorno </a:t>
            </a:r>
            <a:r>
              <a:rPr lang="es-ES_tradnl" sz="2000" dirty="0" err="1" smtClean="0">
                <a:latin typeface="Arial Narrow"/>
                <a:cs typeface="Arial Narrow"/>
              </a:rPr>
              <a:t>paralingüístico</a:t>
            </a:r>
            <a:r>
              <a:rPr lang="es-ES_tradnl" sz="2000" dirty="0" smtClean="0">
                <a:latin typeface="Arial Narrow"/>
                <a:cs typeface="Arial Narrow"/>
              </a:rPr>
              <a:t> : significado textual ) :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             vector pragmático )</a:t>
            </a:r>
            <a:endParaRPr lang="es-ES_tradnl" sz="20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31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3157747" y="2274829"/>
            <a:ext cx="28285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cap="small" dirty="0" smtClean="0">
                <a:latin typeface="Arial Narrow"/>
                <a:cs typeface="Arial Narrow"/>
              </a:rPr>
              <a:t>5. Un discurso como un signo</a:t>
            </a:r>
            <a:endParaRPr lang="es-ES_tradnl" cap="small" dirty="0">
              <a:latin typeface="Arial Narrow"/>
              <a:cs typeface="Arial Narrow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1199453" y="4232376"/>
            <a:ext cx="6970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Entornos = ubicación espacio-temporal; situación de habla; contexto discursivo; </a:t>
            </a:r>
          </a:p>
          <a:p>
            <a:r>
              <a:rPr lang="es-ES_tradnl" dirty="0" smtClean="0">
                <a:latin typeface="Arial Narrow"/>
                <a:cs typeface="Arial Narrow"/>
              </a:rPr>
              <a:t>                   contexto </a:t>
            </a:r>
            <a:r>
              <a:rPr lang="es-ES_tradnl" dirty="0" err="1" smtClean="0">
                <a:latin typeface="Arial Narrow"/>
                <a:cs typeface="Arial Narrow"/>
              </a:rPr>
              <a:t>interdiscursivo</a:t>
            </a:r>
            <a:r>
              <a:rPr lang="es-ES_tradnl" dirty="0" smtClean="0">
                <a:latin typeface="Arial Narrow"/>
                <a:cs typeface="Arial Narrow"/>
              </a:rPr>
              <a:t>; ámbito social; ópticas 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878392" y="3240515"/>
            <a:ext cx="8472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 smtClean="0">
                <a:latin typeface="Arial Narrow"/>
                <a:cs typeface="Arial Narrow"/>
              </a:rPr>
              <a:t>Inscripción = (( enunciado : vector canónico ) : vector circunstancial )   [ entornos ]</a:t>
            </a:r>
            <a:r>
              <a:rPr lang="es-ES_tradnl" dirty="0" smtClean="0"/>
              <a:t> </a:t>
            </a:r>
            <a:endParaRPr lang="es-ES_tradnl" dirty="0"/>
          </a:p>
        </p:txBody>
      </p:sp>
      <p:cxnSp>
        <p:nvCxnSpPr>
          <p:cNvPr id="17" name="Conector recto 16"/>
          <p:cNvCxnSpPr/>
          <p:nvPr/>
        </p:nvCxnSpPr>
        <p:spPr>
          <a:xfrm rot="16200000" flipH="1">
            <a:off x="7213496" y="3475731"/>
            <a:ext cx="254363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32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2137966" y="3274770"/>
            <a:ext cx="31130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dirty="0" smtClean="0">
                <a:latin typeface="Arial Narrow"/>
                <a:cs typeface="Arial Narrow"/>
              </a:rPr>
              <a:t>Discurso = (( texto : : mensaje ) </a:t>
            </a:r>
            <a:endParaRPr lang="es-ES_tradnl" sz="2000" dirty="0">
              <a:latin typeface="Arial Narrow"/>
              <a:cs typeface="Arial Narrow"/>
            </a:endParaRPr>
          </a:p>
        </p:txBody>
      </p:sp>
      <p:cxnSp>
        <p:nvCxnSpPr>
          <p:cNvPr id="12" name="Conector recto 11"/>
          <p:cNvCxnSpPr/>
          <p:nvPr/>
        </p:nvCxnSpPr>
        <p:spPr>
          <a:xfrm rot="16200000" flipH="1">
            <a:off x="5096971" y="3516696"/>
            <a:ext cx="254363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uadroTexto 12"/>
          <p:cNvSpPr txBox="1"/>
          <p:nvPr/>
        </p:nvSpPr>
        <p:spPr>
          <a:xfrm>
            <a:off x="5265102" y="3274739"/>
            <a:ext cx="12371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dirty="0" smtClean="0">
                <a:latin typeface="Arial Narrow"/>
                <a:cs typeface="Arial Narrow"/>
              </a:rPr>
              <a:t>[ entornos ]</a:t>
            </a:r>
            <a:endParaRPr lang="es-ES_tradnl" sz="2000" dirty="0">
              <a:latin typeface="Arial Narrow"/>
              <a:cs typeface="Arial Narrow"/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3157747" y="2274829"/>
            <a:ext cx="28285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cap="small" dirty="0" smtClean="0">
                <a:latin typeface="Arial Narrow"/>
                <a:cs typeface="Arial Narrow"/>
              </a:rPr>
              <a:t>5. Un discurso como un signo</a:t>
            </a:r>
            <a:endParaRPr lang="es-ES_tradnl" cap="small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33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2178931" y="3274770"/>
            <a:ext cx="508359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dirty="0" smtClean="0">
                <a:latin typeface="Arial Narrow"/>
                <a:cs typeface="Arial Narrow"/>
              </a:rPr>
              <a:t>                         Carácter del discurso:</a:t>
            </a:r>
          </a:p>
          <a:p>
            <a:endParaRPr lang="es-ES_tradnl" sz="2000" dirty="0" smtClean="0">
              <a:latin typeface="Arial Narrow"/>
              <a:cs typeface="Arial Narrow"/>
            </a:endParaRPr>
          </a:p>
          <a:p>
            <a:r>
              <a:rPr lang="es-ES_tradnl" sz="2000" dirty="0" smtClean="0">
                <a:latin typeface="Arial Narrow"/>
                <a:cs typeface="Arial Narrow"/>
              </a:rPr>
              <a:t>Convencional, intencional, arbitrario, social, </a:t>
            </a:r>
            <a:r>
              <a:rPr lang="es-ES_tradnl" sz="2000" dirty="0" err="1" smtClean="0">
                <a:latin typeface="Arial Narrow"/>
                <a:cs typeface="Arial Narrow"/>
              </a:rPr>
              <a:t>juzgable</a:t>
            </a:r>
            <a:r>
              <a:rPr lang="es-ES_tradnl" sz="2000" dirty="0" smtClean="0">
                <a:latin typeface="Arial Narrow"/>
                <a:cs typeface="Arial Narrow"/>
              </a:rPr>
              <a:t> </a:t>
            </a:r>
            <a:endParaRPr lang="es-ES_tradnl" sz="2000" dirty="0">
              <a:latin typeface="Arial Narrow"/>
              <a:cs typeface="Arial Narrow"/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3157747" y="2274829"/>
            <a:ext cx="3122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5. Un discurso como un signo</a:t>
            </a:r>
            <a:endParaRPr lang="es-ES_tradnl" sz="2000" cap="small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34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444744" y="1897980"/>
            <a:ext cx="6366136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                                             Diálogo B</a:t>
            </a:r>
            <a:endParaRPr lang="es-ES_tradnl" sz="2000" dirty="0" smtClean="0">
              <a:latin typeface="Arial Narrow"/>
              <a:cs typeface="Arial Narrow"/>
            </a:endParaRPr>
          </a:p>
          <a:p>
            <a:endParaRPr lang="es-ES_tradnl" sz="2000" i="1" dirty="0" smtClean="0">
              <a:latin typeface="Arial Narrow"/>
              <a:cs typeface="Arial Narrow"/>
            </a:endParaRPr>
          </a:p>
          <a:p>
            <a:r>
              <a:rPr lang="es-ES_tradnl" sz="2000" i="1" dirty="0" smtClean="0">
                <a:latin typeface="Arial Narrow"/>
                <a:cs typeface="Arial Narrow"/>
              </a:rPr>
              <a:t>         La misma tarde. En la sala de la casa del investigador.</a:t>
            </a:r>
            <a:endParaRPr lang="es-ES_tradnl" sz="2000" dirty="0" smtClean="0">
              <a:latin typeface="Arial Narrow"/>
              <a:cs typeface="Arial Narrow"/>
            </a:endParaRPr>
          </a:p>
          <a:p>
            <a:r>
              <a:rPr lang="es-ES_tradnl" sz="2000" dirty="0" smtClean="0">
                <a:latin typeface="Arial Narrow"/>
                <a:cs typeface="Arial Narrow"/>
              </a:rPr>
              <a:t> </a:t>
            </a: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Hijo 1</a:t>
            </a:r>
            <a:r>
              <a:rPr lang="es-ES_tradnl" sz="2000" dirty="0" smtClean="0">
                <a:latin typeface="Arial Narrow"/>
                <a:cs typeface="Arial Narrow"/>
              </a:rPr>
              <a:t>  ¿Ése fue un chiste? [Hace referencia a la interacción A.]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 </a:t>
            </a: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Hijo 2</a:t>
            </a:r>
            <a:r>
              <a:rPr lang="es-ES_tradnl" sz="2000" dirty="0" smtClean="0">
                <a:latin typeface="Arial Narrow"/>
                <a:cs typeface="Arial Narrow"/>
              </a:rPr>
              <a:t>  Sí. Debe de haber sido muy malo, porque ni mi papá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se rió.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 </a:t>
            </a: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Investigador</a:t>
            </a:r>
            <a:r>
              <a:rPr lang="es-ES_tradnl" sz="2000" dirty="0" smtClean="0">
                <a:latin typeface="Arial Narrow"/>
                <a:cs typeface="Arial Narrow"/>
              </a:rPr>
              <a:t>  [Ríe.]</a:t>
            </a:r>
          </a:p>
          <a:p>
            <a:endParaRPr lang="es-ES_tradnl" dirty="0"/>
          </a:p>
        </p:txBody>
      </p:sp>
      <p:sp>
        <p:nvSpPr>
          <p:cNvPr id="14" name="Forma libre 13"/>
          <p:cNvSpPr/>
          <p:nvPr/>
        </p:nvSpPr>
        <p:spPr>
          <a:xfrm>
            <a:off x="6053213" y="4145150"/>
            <a:ext cx="1067419" cy="826520"/>
          </a:xfrm>
          <a:custGeom>
            <a:avLst/>
            <a:gdLst>
              <a:gd name="connsiteX0" fmla="*/ 1067419 w 1067419"/>
              <a:gd name="connsiteY0" fmla="*/ 56452 h 826520"/>
              <a:gd name="connsiteX1" fmla="*/ 945815 w 1067419"/>
              <a:gd name="connsiteY1" fmla="*/ 15922 h 826520"/>
              <a:gd name="connsiteX2" fmla="*/ 905280 w 1067419"/>
              <a:gd name="connsiteY2" fmla="*/ 2412 h 826520"/>
              <a:gd name="connsiteX3" fmla="*/ 662070 w 1067419"/>
              <a:gd name="connsiteY3" fmla="*/ 29432 h 826520"/>
              <a:gd name="connsiteX4" fmla="*/ 567489 w 1067419"/>
              <a:gd name="connsiteY4" fmla="*/ 56452 h 826520"/>
              <a:gd name="connsiteX5" fmla="*/ 364814 w 1067419"/>
              <a:gd name="connsiteY5" fmla="*/ 42942 h 826520"/>
              <a:gd name="connsiteX6" fmla="*/ 310768 w 1067419"/>
              <a:gd name="connsiteY6" fmla="*/ 29432 h 826520"/>
              <a:gd name="connsiteX7" fmla="*/ 243210 w 1067419"/>
              <a:gd name="connsiteY7" fmla="*/ 15922 h 826520"/>
              <a:gd name="connsiteX8" fmla="*/ 135117 w 1067419"/>
              <a:gd name="connsiteY8" fmla="*/ 2412 h 826520"/>
              <a:gd name="connsiteX9" fmla="*/ 54047 w 1067419"/>
              <a:gd name="connsiteY9" fmla="*/ 15922 h 826520"/>
              <a:gd name="connsiteX10" fmla="*/ 40535 w 1067419"/>
              <a:gd name="connsiteY10" fmla="*/ 69962 h 826520"/>
              <a:gd name="connsiteX11" fmla="*/ 27023 w 1067419"/>
              <a:gd name="connsiteY11" fmla="*/ 110491 h 826520"/>
              <a:gd name="connsiteX12" fmla="*/ 40535 w 1067419"/>
              <a:gd name="connsiteY12" fmla="*/ 218571 h 826520"/>
              <a:gd name="connsiteX13" fmla="*/ 81070 w 1067419"/>
              <a:gd name="connsiteY13" fmla="*/ 232081 h 826520"/>
              <a:gd name="connsiteX14" fmla="*/ 202675 w 1067419"/>
              <a:gd name="connsiteY14" fmla="*/ 259101 h 826520"/>
              <a:gd name="connsiteX15" fmla="*/ 729629 w 1067419"/>
              <a:gd name="connsiteY15" fmla="*/ 272611 h 826520"/>
              <a:gd name="connsiteX16" fmla="*/ 716117 w 1067419"/>
              <a:gd name="connsiteY16" fmla="*/ 340161 h 826520"/>
              <a:gd name="connsiteX17" fmla="*/ 675582 w 1067419"/>
              <a:gd name="connsiteY17" fmla="*/ 367181 h 826520"/>
              <a:gd name="connsiteX18" fmla="*/ 567489 w 1067419"/>
              <a:gd name="connsiteY18" fmla="*/ 407711 h 826520"/>
              <a:gd name="connsiteX19" fmla="*/ 378326 w 1067419"/>
              <a:gd name="connsiteY19" fmla="*/ 475261 h 826520"/>
              <a:gd name="connsiteX20" fmla="*/ 324279 w 1067419"/>
              <a:gd name="connsiteY20" fmla="*/ 515791 h 826520"/>
              <a:gd name="connsiteX21" fmla="*/ 243210 w 1067419"/>
              <a:gd name="connsiteY21" fmla="*/ 583341 h 826520"/>
              <a:gd name="connsiteX22" fmla="*/ 229698 w 1067419"/>
              <a:gd name="connsiteY22" fmla="*/ 623870 h 826520"/>
              <a:gd name="connsiteX23" fmla="*/ 108093 w 1067419"/>
              <a:gd name="connsiteY23" fmla="*/ 691420 h 826520"/>
              <a:gd name="connsiteX24" fmla="*/ 54047 w 1067419"/>
              <a:gd name="connsiteY24" fmla="*/ 718440 h 826520"/>
              <a:gd name="connsiteX25" fmla="*/ 0 w 1067419"/>
              <a:gd name="connsiteY25" fmla="*/ 826520 h 826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067419" h="826520">
                <a:moveTo>
                  <a:pt x="1067419" y="56452"/>
                </a:moveTo>
                <a:lnTo>
                  <a:pt x="945815" y="15922"/>
                </a:lnTo>
                <a:lnTo>
                  <a:pt x="905280" y="2412"/>
                </a:lnTo>
                <a:cubicBezTo>
                  <a:pt x="877078" y="5232"/>
                  <a:pt x="700322" y="21782"/>
                  <a:pt x="662070" y="29432"/>
                </a:cubicBezTo>
                <a:cubicBezTo>
                  <a:pt x="629918" y="35862"/>
                  <a:pt x="599016" y="47445"/>
                  <a:pt x="567489" y="56452"/>
                </a:cubicBezTo>
                <a:cubicBezTo>
                  <a:pt x="499931" y="51949"/>
                  <a:pt x="432150" y="50029"/>
                  <a:pt x="364814" y="42942"/>
                </a:cubicBezTo>
                <a:cubicBezTo>
                  <a:pt x="346346" y="40998"/>
                  <a:pt x="328896" y="33460"/>
                  <a:pt x="310768" y="29432"/>
                </a:cubicBezTo>
                <a:cubicBezTo>
                  <a:pt x="288350" y="24451"/>
                  <a:pt x="265908" y="19414"/>
                  <a:pt x="243210" y="15922"/>
                </a:cubicBezTo>
                <a:cubicBezTo>
                  <a:pt x="207321" y="10401"/>
                  <a:pt x="171148" y="6915"/>
                  <a:pt x="135117" y="2412"/>
                </a:cubicBezTo>
                <a:cubicBezTo>
                  <a:pt x="108094" y="6915"/>
                  <a:pt x="76341" y="0"/>
                  <a:pt x="54047" y="15922"/>
                </a:cubicBezTo>
                <a:cubicBezTo>
                  <a:pt x="38937" y="26713"/>
                  <a:pt x="45637" y="52109"/>
                  <a:pt x="40535" y="69962"/>
                </a:cubicBezTo>
                <a:cubicBezTo>
                  <a:pt x="36622" y="83655"/>
                  <a:pt x="31527" y="96981"/>
                  <a:pt x="27023" y="110491"/>
                </a:cubicBezTo>
                <a:cubicBezTo>
                  <a:pt x="31527" y="146518"/>
                  <a:pt x="25788" y="185394"/>
                  <a:pt x="40535" y="218571"/>
                </a:cubicBezTo>
                <a:cubicBezTo>
                  <a:pt x="46320" y="231586"/>
                  <a:pt x="67375" y="228169"/>
                  <a:pt x="81070" y="232081"/>
                </a:cubicBezTo>
                <a:cubicBezTo>
                  <a:pt x="101439" y="237900"/>
                  <a:pt x="186109" y="258348"/>
                  <a:pt x="202675" y="259101"/>
                </a:cubicBezTo>
                <a:cubicBezTo>
                  <a:pt x="378203" y="267079"/>
                  <a:pt x="553978" y="268108"/>
                  <a:pt x="729629" y="272611"/>
                </a:cubicBezTo>
                <a:cubicBezTo>
                  <a:pt x="725125" y="295128"/>
                  <a:pt x="727511" y="320224"/>
                  <a:pt x="716117" y="340161"/>
                </a:cubicBezTo>
                <a:cubicBezTo>
                  <a:pt x="708060" y="354259"/>
                  <a:pt x="689681" y="359125"/>
                  <a:pt x="675582" y="367181"/>
                </a:cubicBezTo>
                <a:cubicBezTo>
                  <a:pt x="620627" y="398580"/>
                  <a:pt x="626599" y="392935"/>
                  <a:pt x="567489" y="407711"/>
                </a:cubicBezTo>
                <a:cubicBezTo>
                  <a:pt x="509766" y="523145"/>
                  <a:pt x="577889" y="425376"/>
                  <a:pt x="378326" y="475261"/>
                </a:cubicBezTo>
                <a:cubicBezTo>
                  <a:pt x="356480" y="480722"/>
                  <a:pt x="341377" y="501137"/>
                  <a:pt x="324279" y="515791"/>
                </a:cubicBezTo>
                <a:cubicBezTo>
                  <a:pt x="233246" y="593810"/>
                  <a:pt x="332802" y="523620"/>
                  <a:pt x="243210" y="583341"/>
                </a:cubicBezTo>
                <a:cubicBezTo>
                  <a:pt x="238706" y="596851"/>
                  <a:pt x="239768" y="613801"/>
                  <a:pt x="229698" y="623870"/>
                </a:cubicBezTo>
                <a:cubicBezTo>
                  <a:pt x="163864" y="689695"/>
                  <a:pt x="167560" y="665937"/>
                  <a:pt x="108093" y="691420"/>
                </a:cubicBezTo>
                <a:cubicBezTo>
                  <a:pt x="89580" y="699353"/>
                  <a:pt x="72062" y="709433"/>
                  <a:pt x="54047" y="718440"/>
                </a:cubicBezTo>
                <a:cubicBezTo>
                  <a:pt x="22994" y="811584"/>
                  <a:pt x="47164" y="779361"/>
                  <a:pt x="0" y="826520"/>
                </a:cubicBezTo>
              </a:path>
            </a:pathLst>
          </a:custGeom>
          <a:ln w="1905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5" name="CuadroTexto 14"/>
          <p:cNvSpPr txBox="1"/>
          <p:nvPr/>
        </p:nvSpPr>
        <p:spPr>
          <a:xfrm>
            <a:off x="3877829" y="4899248"/>
            <a:ext cx="42696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 smtClean="0">
                <a:solidFill>
                  <a:srgbClr val="FF0000"/>
                </a:solidFill>
                <a:latin typeface="Brush Script MT Italic"/>
                <a:cs typeface="Brush Script MT Italic"/>
              </a:rPr>
              <a:t>Tercero específico que supone un tercero genérico (cualquier integrante de la comunidad)</a:t>
            </a:r>
            <a:endParaRPr lang="es-ES_tradnl" sz="2000" dirty="0">
              <a:solidFill>
                <a:srgbClr val="FF0000"/>
              </a:solidFill>
              <a:latin typeface="Brush Script MT Italic"/>
              <a:cs typeface="Brush Script MT Italic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36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3157747" y="2274829"/>
            <a:ext cx="3122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5. Un discurso como un signo</a:t>
            </a:r>
            <a:endParaRPr lang="es-ES_tradnl" sz="2000" cap="smal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713879" y="3120251"/>
            <a:ext cx="625571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</a:t>
            </a:r>
            <a:r>
              <a:rPr lang="es-ES_tradnl" sz="2000" dirty="0" smtClean="0">
                <a:latin typeface="Arial Narrow"/>
                <a:cs typeface="Arial Narrow"/>
                <a:sym typeface="Wingdings"/>
              </a:rPr>
              <a:t>  </a:t>
            </a:r>
            <a:r>
              <a:rPr lang="es-ES_tradnl" sz="2000" dirty="0" smtClean="0">
                <a:latin typeface="Arial Narrow"/>
                <a:cs typeface="Arial Narrow"/>
              </a:rPr>
              <a:t>Entraña la idea de que un discurso tiene un carácter  </a:t>
            </a:r>
          </a:p>
          <a:p>
            <a:pPr>
              <a:lnSpc>
                <a:spcPct val="150000"/>
              </a:lnSpc>
            </a:pPr>
            <a:r>
              <a:rPr lang="es-ES_tradnl" sz="2000" dirty="0" smtClean="0">
                <a:latin typeface="Arial Narrow"/>
                <a:cs typeface="Arial Narrow"/>
              </a:rPr>
              <a:t>          integral (es lo que se hace y cómo se hace).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</a:t>
            </a:r>
          </a:p>
          <a:p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</a:t>
            </a:r>
            <a:r>
              <a:rPr lang="es-ES_tradnl" sz="2000" dirty="0" smtClean="0">
                <a:latin typeface="Arial Narrow"/>
                <a:cs typeface="Arial Narrow"/>
                <a:sym typeface="Wingdings"/>
              </a:rPr>
              <a:t>  Conjuga las ideas valiosas de las otras concepciones.</a:t>
            </a:r>
          </a:p>
          <a:p>
            <a:endParaRPr lang="es-ES_tradnl" sz="2000" dirty="0" smtClean="0">
              <a:latin typeface="Arial Narrow"/>
              <a:cs typeface="Arial Narrow"/>
              <a:sym typeface="Wingdings"/>
            </a:endParaRPr>
          </a:p>
          <a:p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</a:t>
            </a:r>
            <a:r>
              <a:rPr lang="es-ES_tradnl" sz="2000" dirty="0" smtClean="0">
                <a:latin typeface="Arial Narrow"/>
                <a:cs typeface="Arial Narrow"/>
                <a:sym typeface="Wingdings"/>
              </a:rPr>
              <a:t>  Supera los problemas de las otras concepciones.</a:t>
            </a:r>
          </a:p>
          <a:p>
            <a:endParaRPr lang="es-ES_tradnl" sz="2000" dirty="0" smtClean="0">
              <a:latin typeface="Arial Narrow"/>
              <a:cs typeface="Arial Narrow"/>
              <a:sym typeface="Wingdings"/>
            </a:endParaRPr>
          </a:p>
          <a:p>
            <a:endParaRPr lang="es-ES_tradnl" sz="2000" dirty="0" smtClean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37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462459" y="1872720"/>
            <a:ext cx="660803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2400" dirty="0" smtClean="0">
                <a:latin typeface="Arial Narrow"/>
                <a:cs typeface="Arial Narrow"/>
              </a:rPr>
              <a:t>Para la teoría del discurso, en suma, ningún acto verbal es inocente, pues siempre se presenta estructurado por instancias sociales concretas.</a:t>
            </a:r>
          </a:p>
          <a:p>
            <a:endParaRPr lang="es-ES_tradnl" sz="2400" dirty="0" smtClean="0">
              <a:latin typeface="Arial Narrow"/>
              <a:cs typeface="Arial Narrow"/>
            </a:endParaRPr>
          </a:p>
          <a:p>
            <a:r>
              <a:rPr lang="es-ES_tradnl" sz="2400" dirty="0" smtClean="0">
                <a:latin typeface="Arial Narrow"/>
                <a:cs typeface="Arial Narrow"/>
              </a:rPr>
              <a:t>               </a:t>
            </a:r>
            <a:r>
              <a:rPr lang="es-ES_tradnl" sz="2000" dirty="0" smtClean="0">
                <a:latin typeface="Arial Narrow"/>
                <a:cs typeface="Arial Narrow"/>
              </a:rPr>
              <a:t>Noe </a:t>
            </a:r>
            <a:r>
              <a:rPr lang="es-ES_tradnl" sz="2000" dirty="0" err="1" smtClean="0">
                <a:latin typeface="Arial Narrow"/>
                <a:cs typeface="Arial Narrow"/>
              </a:rPr>
              <a:t>Jitrik</a:t>
            </a:r>
            <a:r>
              <a:rPr lang="es-ES_tradnl" sz="2000" dirty="0" smtClean="0">
                <a:latin typeface="Arial Narrow"/>
                <a:cs typeface="Arial Narrow"/>
              </a:rPr>
              <a:t>. 1983</a:t>
            </a:r>
            <a:r>
              <a:rPr lang="es-ES_tradnl" sz="2000" i="1" dirty="0" smtClean="0">
                <a:latin typeface="Arial Narrow"/>
                <a:cs typeface="Arial Narrow"/>
              </a:rPr>
              <a:t>. </a:t>
            </a:r>
            <a:r>
              <a:rPr lang="es-ES_tradnl" sz="2000" dirty="0" smtClean="0">
                <a:latin typeface="Arial Narrow"/>
                <a:cs typeface="Arial Narrow"/>
              </a:rPr>
              <a:t>Una primera aproximación al campo    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           del discurso. </a:t>
            </a:r>
            <a:r>
              <a:rPr lang="es-ES_tradnl" sz="2000" i="1" dirty="0" smtClean="0">
                <a:latin typeface="Arial Narrow"/>
                <a:cs typeface="Arial Narrow"/>
              </a:rPr>
              <a:t>Discurso, teoría y análisis, número 1, </a:t>
            </a:r>
          </a:p>
          <a:p>
            <a:r>
              <a:rPr lang="es-ES_tradnl" sz="2000" i="1" dirty="0" smtClean="0">
                <a:latin typeface="Arial Narrow"/>
                <a:cs typeface="Arial Narrow"/>
              </a:rPr>
              <a:t>                        </a:t>
            </a:r>
            <a:r>
              <a:rPr lang="es-ES_tradnl" sz="2000" dirty="0" err="1" smtClean="0">
                <a:latin typeface="Arial Narrow"/>
                <a:cs typeface="Arial Narrow"/>
              </a:rPr>
              <a:t>págs.</a:t>
            </a:r>
            <a:r>
              <a:rPr lang="es-ES_tradnl" sz="2000" dirty="0" smtClean="0">
                <a:latin typeface="Arial Narrow"/>
                <a:cs typeface="Arial Narrow"/>
              </a:rPr>
              <a:t> 7 y 8</a:t>
            </a:r>
            <a:r>
              <a:rPr lang="es-ES_tradnl" sz="2000" i="1" dirty="0" smtClean="0">
                <a:latin typeface="Arial Narrow"/>
                <a:cs typeface="Arial Narrow"/>
              </a:rPr>
              <a:t>.</a:t>
            </a:r>
            <a:endParaRPr lang="es-ES_tradnl" sz="2000" i="1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39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38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3224934" y="2265638"/>
            <a:ext cx="212029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s-ES_tradnl" sz="2400" dirty="0" smtClean="0">
              <a:latin typeface="Arial Narrow"/>
              <a:cs typeface="Arial Narrow"/>
            </a:endParaRPr>
          </a:p>
          <a:p>
            <a:pPr algn="ctr"/>
            <a:r>
              <a:rPr lang="es-ES_tradnl" sz="2400" dirty="0" smtClean="0">
                <a:latin typeface="Arial Narrow"/>
                <a:cs typeface="Arial Narrow"/>
              </a:rPr>
              <a:t>“Muchas gracias”</a:t>
            </a:r>
          </a:p>
          <a:p>
            <a:pPr algn="ctr"/>
            <a:endParaRPr lang="es-ES_tradnl" dirty="0"/>
          </a:p>
        </p:txBody>
      </p:sp>
      <p:sp>
        <p:nvSpPr>
          <p:cNvPr id="11" name="CuadroTexto 10"/>
          <p:cNvSpPr txBox="1"/>
          <p:nvPr/>
        </p:nvSpPr>
        <p:spPr>
          <a:xfrm>
            <a:off x="4182772" y="3778195"/>
            <a:ext cx="2697999" cy="9900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2000" dirty="0" smtClean="0">
                <a:latin typeface="Arial Narrow"/>
                <a:cs typeface="Arial Narrow"/>
              </a:rPr>
              <a:t>Fernando Castaños</a:t>
            </a:r>
          </a:p>
          <a:p>
            <a:pPr>
              <a:lnSpc>
                <a:spcPct val="150000"/>
              </a:lnSpc>
            </a:pPr>
            <a:r>
              <a:rPr lang="es-ES_tradnl" sz="2000" dirty="0" err="1" smtClean="0">
                <a:latin typeface="Arial Narrow"/>
                <a:cs typeface="Arial Narrow"/>
              </a:rPr>
              <a:t>www.discoursescience.info</a:t>
            </a:r>
            <a:endParaRPr lang="es-ES_tradnl" sz="20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289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4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444744" y="1897980"/>
            <a:ext cx="6366136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                                             Diálogo B</a:t>
            </a:r>
            <a:endParaRPr lang="es-ES_tradnl" sz="2000" dirty="0" smtClean="0">
              <a:latin typeface="Arial Narrow"/>
              <a:cs typeface="Arial Narrow"/>
            </a:endParaRPr>
          </a:p>
          <a:p>
            <a:endParaRPr lang="es-ES_tradnl" sz="2000" i="1" dirty="0" smtClean="0">
              <a:latin typeface="Arial Narrow"/>
              <a:cs typeface="Arial Narrow"/>
            </a:endParaRPr>
          </a:p>
          <a:p>
            <a:r>
              <a:rPr lang="es-ES_tradnl" sz="2000" i="1" dirty="0" smtClean="0">
                <a:latin typeface="Arial Narrow"/>
                <a:cs typeface="Arial Narrow"/>
              </a:rPr>
              <a:t>         La misma tarde. En la sala de la casa del investigador.</a:t>
            </a:r>
            <a:endParaRPr lang="es-ES_tradnl" sz="2000" dirty="0" smtClean="0">
              <a:latin typeface="Arial Narrow"/>
              <a:cs typeface="Arial Narrow"/>
            </a:endParaRPr>
          </a:p>
          <a:p>
            <a:r>
              <a:rPr lang="es-ES_tradnl" sz="2000" dirty="0" smtClean="0">
                <a:latin typeface="Arial Narrow"/>
                <a:cs typeface="Arial Narrow"/>
              </a:rPr>
              <a:t> </a:t>
            </a: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Hijo 1</a:t>
            </a:r>
            <a:r>
              <a:rPr lang="es-ES_tradnl" sz="2000" dirty="0" smtClean="0">
                <a:latin typeface="Arial Narrow"/>
                <a:cs typeface="Arial Narrow"/>
              </a:rPr>
              <a:t>  ¿Ése fue un chiste? [Hace referencia a la interacción A.]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 </a:t>
            </a: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Hijo 2</a:t>
            </a:r>
            <a:r>
              <a:rPr lang="es-ES_tradnl" sz="2000" dirty="0" smtClean="0">
                <a:latin typeface="Arial Narrow"/>
                <a:cs typeface="Arial Narrow"/>
              </a:rPr>
              <a:t>  Sí. Debe de haber sido muy malo, porque ni mi papá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se rió.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 </a:t>
            </a: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Investigador</a:t>
            </a:r>
            <a:r>
              <a:rPr lang="es-ES_tradnl" sz="2000" dirty="0" smtClean="0">
                <a:latin typeface="Arial Narrow"/>
                <a:cs typeface="Arial Narrow"/>
              </a:rPr>
              <a:t>  [Ríe.]</a:t>
            </a:r>
          </a:p>
          <a:p>
            <a:endParaRPr lang="es-ES_tradn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289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5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117378" y="1439089"/>
            <a:ext cx="7067031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                                                    Diálogo C</a:t>
            </a:r>
            <a:endParaRPr lang="es-ES_tradnl" sz="2000" dirty="0" smtClean="0">
              <a:latin typeface="Arial Narrow"/>
              <a:cs typeface="Arial Narrow"/>
            </a:endParaRPr>
          </a:p>
          <a:p>
            <a:r>
              <a:rPr lang="es-ES_tradnl" sz="2000" dirty="0" smtClean="0">
                <a:latin typeface="Arial Narrow"/>
                <a:cs typeface="Arial Narrow"/>
              </a:rPr>
              <a:t> </a:t>
            </a:r>
          </a:p>
          <a:p>
            <a:r>
              <a:rPr lang="es-ES_tradnl" sz="2000" i="1" dirty="0" smtClean="0">
                <a:latin typeface="Arial Narrow"/>
                <a:cs typeface="Arial Narrow"/>
              </a:rPr>
              <a:t>                                           Una mañana. En un café.</a:t>
            </a:r>
            <a:endParaRPr lang="es-ES_tradnl" sz="2000" dirty="0" smtClean="0">
              <a:latin typeface="Arial Narrow"/>
              <a:cs typeface="Arial Narrow"/>
            </a:endParaRPr>
          </a:p>
          <a:p>
            <a:r>
              <a:rPr lang="es-ES_tradnl" sz="2000" dirty="0" smtClean="0">
                <a:latin typeface="Arial Narrow"/>
                <a:cs typeface="Arial Narrow"/>
              </a:rPr>
              <a:t> </a:t>
            </a: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Investigador</a:t>
            </a:r>
            <a:r>
              <a:rPr lang="es-ES_tradnl" sz="2000" dirty="0" smtClean="0">
                <a:latin typeface="Arial Narrow"/>
                <a:cs typeface="Arial Narrow"/>
              </a:rPr>
              <a:t>  [Resume el diálogo A.] Alejandro preguntó: “¿Ése fue 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un chiste?” Fernando dijo: “Sí. Debe de haber sido muy malo, porque 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ni mi papá se rió.”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 </a:t>
            </a: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Amigo</a:t>
            </a:r>
            <a:r>
              <a:rPr lang="es-ES_tradnl" sz="2000" dirty="0" smtClean="0">
                <a:latin typeface="Arial Narrow"/>
                <a:cs typeface="Arial Narrow"/>
              </a:rPr>
              <a:t>  [Ríe.] </a:t>
            </a:r>
            <a:r>
              <a:rPr lang="es-ES_tradnl" sz="2000" u="sng" dirty="0" smtClean="0">
                <a:latin typeface="Arial Narrow"/>
                <a:cs typeface="Arial Narrow"/>
              </a:rPr>
              <a:t>Ése</a:t>
            </a:r>
            <a:r>
              <a:rPr lang="es-ES_tradnl" sz="2000" dirty="0" smtClean="0">
                <a:latin typeface="Arial Narrow"/>
                <a:cs typeface="Arial Narrow"/>
              </a:rPr>
              <a:t> </a:t>
            </a:r>
            <a:r>
              <a:rPr lang="es-ES_tradnl" sz="2000" u="sng" dirty="0" smtClean="0">
                <a:latin typeface="Arial Narrow"/>
                <a:cs typeface="Arial Narrow"/>
              </a:rPr>
              <a:t>sí</a:t>
            </a:r>
            <a:r>
              <a:rPr lang="es-ES_tradnl" sz="2000" dirty="0" smtClean="0">
                <a:latin typeface="Arial Narrow"/>
                <a:cs typeface="Arial Narrow"/>
              </a:rPr>
              <a:t> fue un buen chiste.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 </a:t>
            </a: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Investigador  </a:t>
            </a:r>
            <a:r>
              <a:rPr lang="es-ES_tradnl" sz="2000" dirty="0" smtClean="0">
                <a:latin typeface="Arial Narrow"/>
                <a:cs typeface="Arial Narrow"/>
              </a:rPr>
              <a:t>Sí, por eso ya no dije nada [ríe].</a:t>
            </a: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 </a:t>
            </a:r>
            <a:endParaRPr lang="es-ES_tradnl" sz="2000" dirty="0" smtClean="0">
              <a:latin typeface="Arial Narrow"/>
              <a:cs typeface="Arial Narrow"/>
            </a:endParaRPr>
          </a:p>
          <a:p>
            <a:r>
              <a:rPr lang="es-ES_tradnl" sz="2000" cap="small" dirty="0" smtClean="0">
                <a:latin typeface="Arial Narrow"/>
                <a:cs typeface="Arial Narrow"/>
              </a:rPr>
              <a:t>Amigo  </a:t>
            </a:r>
            <a:r>
              <a:rPr lang="es-ES_tradnl" sz="2000" dirty="0" smtClean="0">
                <a:latin typeface="Arial Narrow"/>
                <a:cs typeface="Arial Narrow"/>
              </a:rPr>
              <a:t>Pues no. Hubieras patinado.</a:t>
            </a:r>
          </a:p>
          <a:p>
            <a:endParaRPr lang="es-ES_tradn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289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6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225889" y="1720482"/>
            <a:ext cx="4724712" cy="3562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cap="small" dirty="0" smtClean="0">
                <a:latin typeface="Arial Narrow"/>
                <a:cs typeface="Arial Narrow"/>
              </a:rPr>
              <a:t> Supuestos ontológicos                   </a:t>
            </a:r>
          </a:p>
          <a:p>
            <a:pPr algn="ctr"/>
            <a:endParaRPr lang="es-ES_tradnl" sz="2000" cap="small" dirty="0" smtClean="0">
              <a:latin typeface="Arial Narrow"/>
              <a:cs typeface="Arial Narrow"/>
            </a:endParaRPr>
          </a:p>
          <a:p>
            <a:pPr algn="ctr"/>
            <a:r>
              <a:rPr lang="es-ES_tradnl" sz="2000" cap="small" dirty="0" smtClean="0">
                <a:latin typeface="Arial Narrow"/>
                <a:cs typeface="Arial Narrow"/>
              </a:rPr>
              <a:t>Concepciones básicas</a:t>
            </a:r>
          </a:p>
          <a:p>
            <a:endParaRPr lang="es-ES_tradnl" sz="2000" cap="small" dirty="0" smtClean="0">
              <a:latin typeface="Arial Narrow"/>
              <a:cs typeface="Arial Narrow"/>
            </a:endParaRPr>
          </a:p>
          <a:p>
            <a:pPr algn="ctr">
              <a:lnSpc>
                <a:spcPct val="150000"/>
              </a:lnSpc>
            </a:pPr>
            <a:r>
              <a:rPr lang="es-ES_tradnl" sz="2000" dirty="0" smtClean="0">
                <a:latin typeface="Arial Narrow"/>
                <a:cs typeface="Arial Narrow"/>
              </a:rPr>
              <a:t>Hecho externo al observador</a:t>
            </a:r>
          </a:p>
          <a:p>
            <a:pPr algn="ctr">
              <a:lnSpc>
                <a:spcPct val="150000"/>
              </a:lnSpc>
            </a:pPr>
            <a:r>
              <a:rPr lang="es-ES_tradnl" sz="2000" dirty="0" smtClean="0">
                <a:latin typeface="Arial Narrow"/>
                <a:cs typeface="Arial Narrow"/>
              </a:rPr>
              <a:t>Representación mental</a:t>
            </a:r>
          </a:p>
          <a:p>
            <a:pPr algn="ctr">
              <a:lnSpc>
                <a:spcPct val="150000"/>
              </a:lnSpc>
            </a:pPr>
            <a:r>
              <a:rPr lang="es-ES_tradnl" sz="2000" dirty="0" smtClean="0">
                <a:latin typeface="Arial Narrow"/>
                <a:cs typeface="Arial Narrow"/>
              </a:rPr>
              <a:t>Objeto lingüístico</a:t>
            </a:r>
          </a:p>
          <a:p>
            <a:pPr algn="ctr">
              <a:lnSpc>
                <a:spcPct val="150000"/>
              </a:lnSpc>
            </a:pPr>
            <a:r>
              <a:rPr lang="es-ES_tradnl" sz="2000" dirty="0" smtClean="0">
                <a:latin typeface="Arial Narrow"/>
                <a:cs typeface="Arial Narrow"/>
              </a:rPr>
              <a:t>Articulación de actos</a:t>
            </a:r>
          </a:p>
          <a:p>
            <a:endParaRPr lang="es-ES_tradnl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289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7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225889" y="1897997"/>
            <a:ext cx="4724712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cap="small" dirty="0" smtClean="0">
                <a:latin typeface="Arial Narrow"/>
                <a:cs typeface="Arial Narrow"/>
              </a:rPr>
              <a:t> Supuestos ontológicos                   </a:t>
            </a:r>
          </a:p>
          <a:p>
            <a:pPr algn="ctr"/>
            <a:endParaRPr lang="es-ES_tradnl" sz="2000" cap="small" dirty="0" smtClean="0">
              <a:latin typeface="Arial Narrow"/>
              <a:cs typeface="Arial Narrow"/>
            </a:endParaRPr>
          </a:p>
          <a:p>
            <a:pPr algn="ctr"/>
            <a:r>
              <a:rPr lang="es-ES_tradnl" sz="2000" cap="small" dirty="0" smtClean="0">
                <a:latin typeface="Arial Narrow"/>
                <a:cs typeface="Arial Narrow"/>
              </a:rPr>
              <a:t>Concepciones derivadas</a:t>
            </a:r>
          </a:p>
          <a:p>
            <a:endParaRPr lang="es-ES_tradnl" sz="2000" cap="small" dirty="0" smtClean="0">
              <a:latin typeface="Arial Narrow"/>
              <a:cs typeface="Arial Narrow"/>
            </a:endParaRPr>
          </a:p>
          <a:p>
            <a:pPr algn="ctr">
              <a:lnSpc>
                <a:spcPct val="150000"/>
              </a:lnSpc>
            </a:pPr>
            <a:r>
              <a:rPr lang="es-ES_tradnl" sz="2000" dirty="0" smtClean="0">
                <a:latin typeface="Arial Narrow"/>
                <a:cs typeface="Arial Narrow"/>
              </a:rPr>
              <a:t>Proceso</a:t>
            </a:r>
          </a:p>
          <a:p>
            <a:pPr algn="ctr">
              <a:lnSpc>
                <a:spcPct val="150000"/>
              </a:lnSpc>
            </a:pPr>
            <a:r>
              <a:rPr lang="es-ES_tradnl" sz="2000" dirty="0" smtClean="0">
                <a:latin typeface="Arial Narrow"/>
                <a:cs typeface="Arial Narrow"/>
              </a:rPr>
              <a:t>Instrucción</a:t>
            </a:r>
          </a:p>
          <a:p>
            <a:pPr algn="ctr">
              <a:lnSpc>
                <a:spcPct val="150000"/>
              </a:lnSpc>
            </a:pPr>
            <a:r>
              <a:rPr lang="es-ES_tradnl" sz="2000" dirty="0" smtClean="0">
                <a:latin typeface="Arial Narrow"/>
                <a:cs typeface="Arial Narrow"/>
              </a:rPr>
              <a:t>Práctica</a:t>
            </a:r>
          </a:p>
          <a:p>
            <a:pPr algn="ctr">
              <a:lnSpc>
                <a:spcPct val="150000"/>
              </a:lnSpc>
            </a:pPr>
            <a:r>
              <a:rPr lang="es-ES_tradnl" sz="2000" dirty="0" smtClean="0">
                <a:latin typeface="Arial Narrow"/>
                <a:cs typeface="Arial Narrow"/>
              </a:rPr>
              <a:t>Construcción ideológica</a:t>
            </a:r>
          </a:p>
          <a:p>
            <a:pPr algn="ctr">
              <a:lnSpc>
                <a:spcPct val="150000"/>
              </a:lnSpc>
            </a:pPr>
            <a:r>
              <a:rPr lang="es-ES_tradnl" sz="2000" dirty="0" smtClean="0">
                <a:latin typeface="Arial Narrow"/>
                <a:cs typeface="Arial Narrow"/>
              </a:rPr>
              <a:t> </a:t>
            </a:r>
          </a:p>
          <a:p>
            <a:endParaRPr lang="es-ES_tradnl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76059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289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8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009186" y="2471456"/>
            <a:ext cx="5200333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cap="small" dirty="0" smtClean="0">
                <a:latin typeface="Arial Narrow"/>
                <a:cs typeface="Arial Narrow"/>
              </a:rPr>
              <a:t>Problemas</a:t>
            </a:r>
          </a:p>
          <a:p>
            <a:pPr algn="ctr"/>
            <a:endParaRPr lang="es-ES_tradnl" sz="2000" cap="small" dirty="0" smtClean="0">
              <a:latin typeface="Arial Narrow"/>
              <a:cs typeface="Arial Narrow"/>
            </a:endParaRPr>
          </a:p>
          <a:p>
            <a:pPr algn="ctr">
              <a:lnSpc>
                <a:spcPct val="150000"/>
              </a:lnSpc>
            </a:pPr>
            <a:r>
              <a:rPr lang="es-ES_tradnl" sz="2000" dirty="0" smtClean="0">
                <a:latin typeface="Arial Narrow"/>
                <a:cs typeface="Arial Narrow"/>
              </a:rPr>
              <a:t>Restricción del objeto de estudio</a:t>
            </a: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s-ES_tradnl" sz="2000" dirty="0" smtClean="0">
                <a:latin typeface="Arial Narrow"/>
                <a:cs typeface="Arial Narrow"/>
              </a:rPr>
              <a:t>Dificultad de articulación</a:t>
            </a:r>
          </a:p>
          <a:p>
            <a:pPr algn="ctr"/>
            <a:r>
              <a:rPr lang="es-ES_tradnl" sz="2000" dirty="0" smtClean="0">
                <a:latin typeface="Arial Narrow"/>
                <a:cs typeface="Arial Narrow"/>
              </a:rPr>
              <a:t>Consecuencias epistemológicas, metodológicas  y heurísticas diversas</a:t>
            </a:r>
            <a:endParaRPr lang="es-ES_tradnl" sz="20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 flipV="1">
            <a:off x="1076059" y="932188"/>
            <a:ext cx="7066586" cy="40530"/>
          </a:xfrm>
          <a:prstGeom prst="line">
            <a:avLst/>
          </a:prstGeom>
          <a:ln>
            <a:solidFill>
              <a:srgbClr val="B50B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089904" y="1084588"/>
            <a:ext cx="7066586" cy="405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1076059" y="5930883"/>
            <a:ext cx="7066586" cy="4053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1294999" y="382317"/>
            <a:ext cx="184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Fernando Castaños</a:t>
            </a:r>
          </a:p>
          <a:p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455917" y="382320"/>
            <a:ext cx="24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Repensar los fundamentos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4464383" y="6199158"/>
            <a:ext cx="289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latin typeface="Arial Narrow"/>
                <a:cs typeface="Arial Narrow"/>
              </a:rPr>
              <a:t>9</a:t>
            </a:r>
            <a:endParaRPr lang="es-ES_tradnl" dirty="0">
              <a:latin typeface="Arial Narrow"/>
              <a:cs typeface="Arial Narrow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035921" y="1581629"/>
            <a:ext cx="52131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cap="small" dirty="0" smtClean="0">
                <a:latin typeface="Arial Narrow"/>
                <a:cs typeface="Arial Narrow"/>
              </a:rPr>
              <a:t>1. El discurso como hecho externo al observador </a:t>
            </a:r>
            <a:endParaRPr lang="es-ES_tradnl" sz="2000" cap="small" dirty="0">
              <a:latin typeface="Arial Narrow"/>
              <a:cs typeface="Arial Narrow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1617529" y="2455511"/>
            <a:ext cx="6255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       </a:t>
            </a:r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</a:t>
            </a:r>
            <a:r>
              <a:rPr lang="es-ES_tradnl" sz="2000" dirty="0" smtClean="0">
                <a:latin typeface="Arial Narrow"/>
                <a:cs typeface="Arial Narrow"/>
              </a:rPr>
              <a:t>  Captura la idea de que un discurso ocurre u ocurrió  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   (intuición de usuarios). 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1772750" y="3592284"/>
            <a:ext cx="64628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</a:t>
            </a:r>
            <a:r>
              <a:rPr lang="es-ES_tradnl" sz="2000" dirty="0" smtClean="0">
                <a:latin typeface="Arial Narrow"/>
                <a:cs typeface="Arial Narrow"/>
              </a:rPr>
              <a:t>  Captura la idea de que un discurso forma parte de una 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trama de actividad (reflexión de Austin). </a:t>
            </a:r>
            <a:endParaRPr lang="es-ES_tradnl" sz="2000" dirty="0">
              <a:latin typeface="Arial Narrow"/>
              <a:cs typeface="Arial Narrow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1788921" y="4751757"/>
            <a:ext cx="5605821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dirty="0" err="1" smtClean="0">
                <a:latin typeface="Arial Narrow"/>
                <a:cs typeface="Arial Narrow"/>
                <a:sym typeface="Wingdings"/>
              </a:rPr>
              <a:t></a:t>
            </a:r>
            <a:r>
              <a:rPr lang="es-ES_tradnl" sz="2000" dirty="0" smtClean="0">
                <a:latin typeface="Arial Narrow"/>
                <a:cs typeface="Arial Narrow"/>
              </a:rPr>
              <a:t>  Captura la idea de que los entornos cuentan</a:t>
            </a:r>
          </a:p>
          <a:p>
            <a:r>
              <a:rPr lang="es-ES_tradnl" sz="2000" dirty="0" smtClean="0">
                <a:latin typeface="Arial Narrow"/>
                <a:cs typeface="Arial Narrow"/>
              </a:rPr>
              <a:t>         (reflexiones magistrales de </a:t>
            </a:r>
            <a:r>
              <a:rPr lang="es-ES_tradnl" sz="2000" dirty="0" err="1" smtClean="0">
                <a:latin typeface="Arial Narrow"/>
                <a:cs typeface="Arial Narrow"/>
              </a:rPr>
              <a:t>Strawson</a:t>
            </a:r>
            <a:r>
              <a:rPr lang="es-ES_tradnl" sz="2000" dirty="0" smtClean="0">
                <a:latin typeface="Arial Narrow"/>
                <a:cs typeface="Arial Narrow"/>
              </a:rPr>
              <a:t> y de </a:t>
            </a:r>
            <a:r>
              <a:rPr lang="es-ES_tradnl" sz="2000" dirty="0" err="1" smtClean="0">
                <a:latin typeface="Arial Narrow"/>
                <a:cs typeface="Arial Narrow"/>
              </a:rPr>
              <a:t>Goffman</a:t>
            </a:r>
            <a:r>
              <a:rPr lang="es-ES_tradnl" sz="2000" dirty="0" smtClean="0">
                <a:latin typeface="Arial Narrow"/>
                <a:cs typeface="Arial Narrow"/>
              </a:rPr>
              <a:t>). </a:t>
            </a:r>
          </a:p>
          <a:p>
            <a:endParaRPr lang="es-ES_tradn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Artículo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7365</TotalTime>
  <Words>1704</Words>
  <Application>Microsoft Office PowerPoint</Application>
  <PresentationFormat>Presentación en pantalla (4:3)</PresentationFormat>
  <Paragraphs>369</Paragraphs>
  <Slides>39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39</vt:i4>
      </vt:variant>
    </vt:vector>
  </HeadingPairs>
  <TitlesOfParts>
    <vt:vector size="4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Fernando Castaños</dc:creator>
  <cp:lastModifiedBy>OEM</cp:lastModifiedBy>
  <cp:revision>43</cp:revision>
  <dcterms:created xsi:type="dcterms:W3CDTF">2011-10-28T18:00:55Z</dcterms:created>
  <dcterms:modified xsi:type="dcterms:W3CDTF">2011-11-02T02:44:49Z</dcterms:modified>
</cp:coreProperties>
</file>